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0" r:id="rId3"/>
    <p:sldMasterId id="2147483988" r:id="rId4"/>
    <p:sldMasterId id="2147484123" r:id="rId5"/>
    <p:sldMasterId id="2147484311" r:id="rId6"/>
    <p:sldMasterId id="2147484432" r:id="rId7"/>
    <p:sldMasterId id="2147484716" r:id="rId8"/>
    <p:sldMasterId id="2147484729" r:id="rId9"/>
    <p:sldMasterId id="2147484742" r:id="rId10"/>
    <p:sldMasterId id="2147484754" r:id="rId11"/>
    <p:sldMasterId id="2147486167" r:id="rId12"/>
    <p:sldMasterId id="2147486183" r:id="rId13"/>
    <p:sldMasterId id="2147486199" r:id="rId14"/>
    <p:sldMasterId id="2147486349" r:id="rId15"/>
    <p:sldMasterId id="2147486361" r:id="rId16"/>
    <p:sldMasterId id="2147486373" r:id="rId17"/>
    <p:sldMasterId id="2147486401" r:id="rId18"/>
  </p:sldMasterIdLst>
  <p:notesMasterIdLst>
    <p:notesMasterId r:id="rId157"/>
  </p:notesMasterIdLst>
  <p:handoutMasterIdLst>
    <p:handoutMasterId r:id="rId158"/>
  </p:handoutMasterIdLst>
  <p:sldIdLst>
    <p:sldId id="481" r:id="rId19"/>
    <p:sldId id="482" r:id="rId20"/>
    <p:sldId id="464" r:id="rId21"/>
    <p:sldId id="483" r:id="rId22"/>
    <p:sldId id="445" r:id="rId23"/>
    <p:sldId id="744" r:id="rId24"/>
    <p:sldId id="745" r:id="rId25"/>
    <p:sldId id="731" r:id="rId26"/>
    <p:sldId id="500" r:id="rId27"/>
    <p:sldId id="444" r:id="rId28"/>
    <p:sldId id="550" r:id="rId29"/>
    <p:sldId id="491" r:id="rId30"/>
    <p:sldId id="401" r:id="rId31"/>
    <p:sldId id="266" r:id="rId32"/>
    <p:sldId id="397" r:id="rId33"/>
    <p:sldId id="398" r:id="rId34"/>
    <p:sldId id="267" r:id="rId35"/>
    <p:sldId id="399" r:id="rId36"/>
    <p:sldId id="400" r:id="rId37"/>
    <p:sldId id="402" r:id="rId38"/>
    <p:sldId id="299" r:id="rId39"/>
    <p:sldId id="403" r:id="rId40"/>
    <p:sldId id="300" r:id="rId41"/>
    <p:sldId id="404" r:id="rId42"/>
    <p:sldId id="537" r:id="rId43"/>
    <p:sldId id="405" r:id="rId44"/>
    <p:sldId id="334" r:id="rId45"/>
    <p:sldId id="375" r:id="rId46"/>
    <p:sldId id="372" r:id="rId47"/>
    <p:sldId id="373" r:id="rId48"/>
    <p:sldId id="374" r:id="rId49"/>
    <p:sldId id="406" r:id="rId50"/>
    <p:sldId id="280" r:id="rId51"/>
    <p:sldId id="439" r:id="rId52"/>
    <p:sldId id="407" r:id="rId53"/>
    <p:sldId id="287" r:id="rId54"/>
    <p:sldId id="286" r:id="rId55"/>
    <p:sldId id="571" r:id="rId56"/>
    <p:sldId id="339" r:id="rId57"/>
    <p:sldId id="348" r:id="rId58"/>
    <p:sldId id="319" r:id="rId59"/>
    <p:sldId id="340" r:id="rId60"/>
    <p:sldId id="342" r:id="rId61"/>
    <p:sldId id="344" r:id="rId62"/>
    <p:sldId id="321" r:id="rId63"/>
    <p:sldId id="335" r:id="rId64"/>
    <p:sldId id="347" r:id="rId65"/>
    <p:sldId id="329" r:id="rId66"/>
    <p:sldId id="346" r:id="rId67"/>
    <p:sldId id="408" r:id="rId68"/>
    <p:sldId id="545" r:id="rId69"/>
    <p:sldId id="281" r:id="rId70"/>
    <p:sldId id="409" r:id="rId71"/>
    <p:sldId id="328" r:id="rId72"/>
    <p:sldId id="410" r:id="rId73"/>
    <p:sldId id="546" r:id="rId74"/>
    <p:sldId id="318" r:id="rId75"/>
    <p:sldId id="527" r:id="rId76"/>
    <p:sldId id="534" r:id="rId77"/>
    <p:sldId id="530" r:id="rId78"/>
    <p:sldId id="531" r:id="rId79"/>
    <p:sldId id="532" r:id="rId80"/>
    <p:sldId id="529" r:id="rId81"/>
    <p:sldId id="535" r:id="rId82"/>
    <p:sldId id="552" r:id="rId83"/>
    <p:sldId id="533" r:id="rId84"/>
    <p:sldId id="411" r:id="rId85"/>
    <p:sldId id="379" r:id="rId86"/>
    <p:sldId id="368" r:id="rId87"/>
    <p:sldId id="369" r:id="rId88"/>
    <p:sldId id="371" r:id="rId89"/>
    <p:sldId id="370" r:id="rId90"/>
    <p:sldId id="276" r:id="rId91"/>
    <p:sldId id="359" r:id="rId92"/>
    <p:sldId id="747" r:id="rId93"/>
    <p:sldId id="748" r:id="rId94"/>
    <p:sldId id="358" r:id="rId95"/>
    <p:sldId id="412" r:id="rId96"/>
    <p:sldId id="355" r:id="rId97"/>
    <p:sldId id="357" r:id="rId98"/>
    <p:sldId id="356" r:id="rId99"/>
    <p:sldId id="746" r:id="rId100"/>
    <p:sldId id="380" r:id="rId101"/>
    <p:sldId id="413" r:id="rId102"/>
    <p:sldId id="350" r:id="rId103"/>
    <p:sldId id="352" r:id="rId104"/>
    <p:sldId id="354" r:id="rId105"/>
    <p:sldId id="438" r:id="rId106"/>
    <p:sldId id="414" r:id="rId107"/>
    <p:sldId id="547" r:id="rId108"/>
    <p:sldId id="415" r:id="rId109"/>
    <p:sldId id="301" r:id="rId110"/>
    <p:sldId id="303" r:id="rId111"/>
    <p:sldId id="377" r:id="rId112"/>
    <p:sldId id="378" r:id="rId113"/>
    <p:sldId id="307" r:id="rId114"/>
    <p:sldId id="364" r:id="rId115"/>
    <p:sldId id="416" r:id="rId116"/>
    <p:sldId id="360" r:id="rId117"/>
    <p:sldId id="417" r:id="rId118"/>
    <p:sldId id="554" r:id="rId119"/>
    <p:sldId id="555" r:id="rId120"/>
    <p:sldId id="418" r:id="rId121"/>
    <p:sldId id="363" r:id="rId122"/>
    <p:sldId id="306" r:id="rId123"/>
    <p:sldId id="365" r:id="rId124"/>
    <p:sldId id="556" r:id="rId125"/>
    <p:sldId id="557" r:id="rId126"/>
    <p:sldId id="558" r:id="rId127"/>
    <p:sldId id="559" r:id="rId128"/>
    <p:sldId id="560" r:id="rId129"/>
    <p:sldId id="561" r:id="rId130"/>
    <p:sldId id="308" r:id="rId131"/>
    <p:sldId id="422" r:id="rId132"/>
    <p:sldId id="381" r:id="rId133"/>
    <p:sldId id="423" r:id="rId134"/>
    <p:sldId id="367" r:id="rId135"/>
    <p:sldId id="257" r:id="rId136"/>
    <p:sldId id="440" r:id="rId137"/>
    <p:sldId id="424" r:id="rId138"/>
    <p:sldId id="566" r:id="rId139"/>
    <p:sldId id="565" r:id="rId140"/>
    <p:sldId id="521" r:id="rId141"/>
    <p:sldId id="525" r:id="rId142"/>
    <p:sldId id="526" r:id="rId143"/>
    <p:sldId id="523" r:id="rId144"/>
    <p:sldId id="524" r:id="rId145"/>
    <p:sldId id="516" r:id="rId146"/>
    <p:sldId id="512" r:id="rId147"/>
    <p:sldId id="553" r:id="rId148"/>
    <p:sldId id="518" r:id="rId149"/>
    <p:sldId id="519" r:id="rId150"/>
    <p:sldId id="513" r:id="rId151"/>
    <p:sldId id="506" r:id="rId152"/>
    <p:sldId id="507" r:id="rId153"/>
    <p:sldId id="508" r:id="rId154"/>
    <p:sldId id="515" r:id="rId155"/>
    <p:sldId id="4030" r:id="rId156"/>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FF"/>
    <a:srgbClr val="460046"/>
    <a:srgbClr val="FF0000"/>
    <a:srgbClr val="FC4F02"/>
    <a:srgbClr val="003300"/>
    <a:srgbClr val="000099"/>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73" autoAdjust="0"/>
    <p:restoredTop sz="89873" autoAdjust="0"/>
  </p:normalViewPr>
  <p:slideViewPr>
    <p:cSldViewPr>
      <p:cViewPr>
        <p:scale>
          <a:sx n="90" d="100"/>
          <a:sy n="90" d="100"/>
        </p:scale>
        <p:origin x="144" y="1104"/>
      </p:cViewPr>
      <p:guideLst>
        <p:guide orient="horz" pos="2160"/>
        <p:guide pos="2880"/>
      </p:guideLst>
    </p:cSldViewPr>
  </p:slideViewPr>
  <p:outlineViewPr>
    <p:cViewPr>
      <p:scale>
        <a:sx n="33" d="100"/>
        <a:sy n="33" d="100"/>
      </p:scale>
      <p:origin x="0" y="1256"/>
    </p:cViewPr>
  </p:outlineViewPr>
  <p:notesTextViewPr>
    <p:cViewPr>
      <p:scale>
        <a:sx n="100" d="100"/>
        <a:sy n="100" d="100"/>
      </p:scale>
      <p:origin x="0" y="0"/>
    </p:cViewPr>
  </p:notesTextViewPr>
  <p:sorterViewPr>
    <p:cViewPr>
      <p:scale>
        <a:sx n="1" d="1"/>
        <a:sy n="1" d="1"/>
      </p:scale>
      <p:origin x="0" y="20824"/>
    </p:cViewPr>
  </p:sorterViewPr>
  <p:notesViewPr>
    <p:cSldViewPr>
      <p:cViewPr varScale="1">
        <p:scale>
          <a:sx n="103" d="100"/>
          <a:sy n="103" d="100"/>
        </p:scale>
        <p:origin x="2544"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presProps" Target="presProps.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viewProps" Target="viewProps.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51" Type="http://schemas.openxmlformats.org/officeDocument/2006/relationships/slide" Target="slides/slide133.xml"/><Relationship Id="rId156" Type="http://schemas.openxmlformats.org/officeDocument/2006/relationships/slide" Target="slides/slide13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notesMaster" Target="notesMasters/notesMaster1.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handoutMaster" Target="handoutMasters/handoutMaster1.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EA6112-978C-7B44-A840-3C6AEB6C00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dirty="0">
              <a:latin typeface="Arial" panose="020B0604020202020204" pitchFamily="34" charset="0"/>
            </a:endParaRPr>
          </a:p>
        </p:txBody>
      </p:sp>
      <p:sp>
        <p:nvSpPr>
          <p:cNvPr id="3" name="Date Placeholder 2">
            <a:extLst>
              <a:ext uri="{FF2B5EF4-FFF2-40B4-BE49-F238E27FC236}">
                <a16:creationId xmlns:a16="http://schemas.microsoft.com/office/drawing/2014/main" id="{7E7EDF8D-10B7-944F-959C-DE7D796E95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C98CFC-5E05-304E-81E6-0B1D6603E6AD}" type="datetimeFigureOut">
              <a:rPr lang="en-US" b="1" smtClean="0">
                <a:latin typeface="Arial" panose="020B0604020202020204" pitchFamily="34" charset="0"/>
              </a:rPr>
              <a:t>3/13/24</a:t>
            </a:fld>
            <a:endParaRPr lang="en-US" b="1" dirty="0">
              <a:latin typeface="Arial" panose="020B0604020202020204" pitchFamily="34" charset="0"/>
            </a:endParaRPr>
          </a:p>
        </p:txBody>
      </p:sp>
      <p:sp>
        <p:nvSpPr>
          <p:cNvPr id="4" name="Footer Placeholder 3">
            <a:extLst>
              <a:ext uri="{FF2B5EF4-FFF2-40B4-BE49-F238E27FC236}">
                <a16:creationId xmlns:a16="http://schemas.microsoft.com/office/drawing/2014/main" id="{C3CB3259-8462-9548-A8EF-59E016358F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b="1" dirty="0">
              <a:latin typeface="Arial" panose="020B0604020202020204" pitchFamily="34" charset="0"/>
            </a:endParaRPr>
          </a:p>
        </p:txBody>
      </p:sp>
      <p:sp>
        <p:nvSpPr>
          <p:cNvPr id="5" name="Slide Number Placeholder 4">
            <a:extLst>
              <a:ext uri="{FF2B5EF4-FFF2-40B4-BE49-F238E27FC236}">
                <a16:creationId xmlns:a16="http://schemas.microsoft.com/office/drawing/2014/main" id="{590BCA81-1141-194C-8C05-7F2BD12818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1A5CD4-49E2-314B-9F16-6C73F247B1E8}" type="slidenum">
              <a:rPr lang="en-US" b="1" smtClean="0">
                <a:latin typeface="Arial" panose="020B0604020202020204" pitchFamily="34" charset="0"/>
              </a:rPr>
              <a:t>‹#›</a:t>
            </a:fld>
            <a:endParaRPr lang="en-US" b="1" dirty="0">
              <a:latin typeface="Arial" panose="020B0604020202020204" pitchFamily="34" charset="0"/>
            </a:endParaRPr>
          </a:p>
        </p:txBody>
      </p:sp>
    </p:spTree>
    <p:extLst>
      <p:ext uri="{BB962C8B-B14F-4D97-AF65-F5344CB8AC3E}">
        <p14:creationId xmlns:p14="http://schemas.microsoft.com/office/powerpoint/2010/main" val="864879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dirty="0"/>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dirty="0"/>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C7BE9E0-2496-5846-B874-2AB31239707C}" type="slidenum">
              <a:rPr lang="en-US" smtClean="0"/>
              <a:pPr>
                <a:defRPr/>
              </a:pPr>
              <a:t>‹#›</a:t>
            </a:fld>
            <a:endParaRPr lang="en-US" dirty="0"/>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21.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1143000" y="685800"/>
            <a:ext cx="4572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ea typeface="ＭＳ Ｐゴシック" pitchFamily="-112" charset="-128"/>
                <a:cs typeface="ＭＳ Ｐゴシック" pitchFamily="-112" charset="-128"/>
              </a:rPr>
              <a:t>.</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 LORD directed his covenant nation through David’s monarchy that would last forever!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 reigned over Judah at Hebron after Saul's death and trusted God to prepare the entire kingdom without force (2 Sam 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13</a:t>
            </a:fld>
            <a:endParaRPr lang="en-US" dirty="0"/>
          </a:p>
        </p:txBody>
      </p:sp>
    </p:spTree>
    <p:extLst>
      <p:ext uri="{BB962C8B-B14F-4D97-AF65-F5344CB8AC3E}">
        <p14:creationId xmlns:p14="http://schemas.microsoft.com/office/powerpoint/2010/main" val="87224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David's</a:t>
            </a:r>
            <a:r>
              <a:rPr lang="en-US" sz="1200" kern="1200" baseline="0" dirty="0">
                <a:solidFill>
                  <a:schemeClr val="tx1"/>
                </a:solidFill>
                <a:effectLst/>
                <a:ea typeface="ＭＳ Ｐゴシック" pitchFamily="-112" charset="-128"/>
                <a:cs typeface="ＭＳ Ｐゴシック" pitchFamily="-112" charset="-128"/>
              </a:rPr>
              <a:t> rule </a:t>
            </a:r>
            <a:r>
              <a:rPr lang="en-US" sz="1200" kern="1200" dirty="0">
                <a:solidFill>
                  <a:schemeClr val="tx1"/>
                </a:solidFill>
                <a:effectLst/>
                <a:ea typeface="ＭＳ Ｐゴシック" pitchFamily="-112" charset="-128"/>
                <a:cs typeface="ＭＳ Ｐゴシック" pitchFamily="-112" charset="-128"/>
              </a:rPr>
              <a:t>over Judah at Hebron is a test of faith because he refuses to seize the kingdom by force (2 Sam 1–4).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14</a:t>
            </a:fld>
            <a:endParaRPr lang="en-US" dirty="0"/>
          </a:p>
        </p:txBody>
      </p:sp>
    </p:spTree>
    <p:extLst>
      <p:ext uri="{BB962C8B-B14F-4D97-AF65-F5344CB8AC3E}">
        <p14:creationId xmlns:p14="http://schemas.microsoft.com/office/powerpoint/2010/main" val="201115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Saul is out of the way now, but will David change his leadership style</a:t>
            </a:r>
            <a:r>
              <a:rPr lang="en-US" baseline="0" dirty="0"/>
              <a:t> to become one who seizes power?</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a:t>
            </a:fld>
            <a:endParaRPr lang="en-US" dirty="0"/>
          </a:p>
        </p:txBody>
      </p:sp>
    </p:spTree>
    <p:extLst>
      <p:ext uri="{BB962C8B-B14F-4D97-AF65-F5344CB8AC3E}">
        <p14:creationId xmlns:p14="http://schemas.microsoft.com/office/powerpoint/2010/main" val="180218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Actually, the messenger of Saul's death lies to David by saying that he killed Saul. David then kills the messenger to show that he would not grasp for </a:t>
            </a:r>
            <a:r>
              <a:rPr lang="en-US" dirty="0" err="1"/>
              <a:t>poer</a:t>
            </a:r>
            <a:r>
              <a:rPr lang="en-US" dirty="0"/>
              <a:t>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16</a:t>
            </a:fld>
            <a:endParaRPr lang="en-US" dirty="0"/>
          </a:p>
        </p:txBody>
      </p:sp>
    </p:spTree>
    <p:extLst>
      <p:ext uri="{BB962C8B-B14F-4D97-AF65-F5344CB8AC3E}">
        <p14:creationId xmlns:p14="http://schemas.microsoft.com/office/powerpoint/2010/main" val="204495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David even places a curse on the place of Saul's death in northern</a:t>
            </a:r>
            <a:r>
              <a:rPr lang="en-US" baseline="0" dirty="0"/>
              <a:t> Israel at Mount Gilboa. To this day it has little or no vegetation! </a:t>
            </a:r>
          </a:p>
          <a:p>
            <a:endParaRPr lang="en-US" baseline="0" dirty="0"/>
          </a:p>
          <a:p>
            <a:r>
              <a:rPr lang="en-US" baseline="0" dirty="0"/>
              <a:t>"M</a:t>
            </a:r>
            <a:r>
              <a:rPr lang="en-US" dirty="0"/>
              <a:t>ost of east side of Mt. Gilboa looks barren,  although modern foresting added green colors to some parts of this side of the mountain"</a:t>
            </a:r>
            <a:r>
              <a:rPr lang="en-US" baseline="0" dirty="0"/>
              <a:t> </a:t>
            </a:r>
          </a:p>
          <a:p>
            <a:endParaRPr lang="en-US" baseline="0" dirty="0"/>
          </a:p>
          <a:p>
            <a:r>
              <a:rPr lang="en-US" baseline="0" dirty="0"/>
              <a:t>("Saul's Shoulder," http://</a:t>
            </a:r>
            <a:r>
              <a:rPr lang="en-US" baseline="0" dirty="0" err="1"/>
              <a:t>www.biblewalks.com</a:t>
            </a:r>
            <a:r>
              <a:rPr lang="en-US" baseline="0" dirty="0"/>
              <a:t>/Sites/</a:t>
            </a:r>
            <a:r>
              <a:rPr lang="en-US" baseline="0" dirty="0" err="1"/>
              <a:t>SaulShoulder.html</a:t>
            </a:r>
            <a:r>
              <a:rPr lang="en-US" baseline="0" dirty="0"/>
              <a:t> accessed 23 Dec 2017).</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19</a:t>
            </a:fld>
            <a:endParaRPr lang="en-US" dirty="0"/>
          </a:p>
        </p:txBody>
      </p:sp>
    </p:spTree>
    <p:extLst>
      <p:ext uri="{BB962C8B-B14F-4D97-AF65-F5344CB8AC3E}">
        <p14:creationId xmlns:p14="http://schemas.microsoft.com/office/powerpoint/2010/main" val="1173583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21</a:t>
            </a:fld>
            <a:endParaRPr lang="en-US" dirty="0"/>
          </a:p>
        </p:txBody>
      </p:sp>
    </p:spTree>
    <p:extLst>
      <p:ext uri="{BB962C8B-B14F-4D97-AF65-F5344CB8AC3E}">
        <p14:creationId xmlns:p14="http://schemas.microsoft.com/office/powerpoint/2010/main" val="3934678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refused to take the kingdom by force but trusted God to judge rivals to his throne (2:12–4:12). </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22</a:t>
            </a:fld>
            <a:endParaRPr lang="en-US" dirty="0"/>
          </a:p>
        </p:txBody>
      </p:sp>
    </p:spTree>
    <p:extLst>
      <p:ext uri="{BB962C8B-B14F-4D97-AF65-F5344CB8AC3E}">
        <p14:creationId xmlns:p14="http://schemas.microsoft.com/office/powerpoint/2010/main" val="99994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23</a:t>
            </a:fld>
            <a:endParaRPr lang="en-US" dirty="0"/>
          </a:p>
        </p:txBody>
      </p:sp>
    </p:spTree>
    <p:extLst>
      <p:ext uri="{BB962C8B-B14F-4D97-AF65-F5344CB8AC3E}">
        <p14:creationId xmlns:p14="http://schemas.microsoft.com/office/powerpoint/2010/main" val="162855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Text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26</a:t>
            </a:fld>
            <a:endParaRPr lang="en-US" dirty="0"/>
          </a:p>
        </p:txBody>
      </p:sp>
    </p:spTree>
    <p:extLst>
      <p:ext uri="{BB962C8B-B14F-4D97-AF65-F5344CB8AC3E}">
        <p14:creationId xmlns:p14="http://schemas.microsoft.com/office/powerpoint/2010/main" val="1408099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27</a:t>
            </a:fld>
            <a:endParaRPr lang="en-US" dirty="0"/>
          </a:p>
        </p:txBody>
      </p:sp>
    </p:spTree>
    <p:extLst>
      <p:ext uri="{BB962C8B-B14F-4D97-AF65-F5344CB8AC3E}">
        <p14:creationId xmlns:p14="http://schemas.microsoft.com/office/powerpoint/2010/main" val="3385127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28</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xfrm>
            <a:off x="1143000" y="685800"/>
            <a:ext cx="4572000" cy="3429000"/>
          </a:xfrm>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5CBC30-6502-9F4D-92A3-B8DD6C517AF6}" type="slidenum">
              <a:rPr lang="en-US" sz="1200" b="1">
                <a:solidFill>
                  <a:srgbClr val="000000"/>
                </a:solidFill>
                <a:latin typeface="Arial" panose="020B0604020202020204" pitchFamily="34" charset="0"/>
              </a:rPr>
              <a:pPr algn="r" eaLnBrk="1" hangingPunct="1"/>
              <a:t>29</a:t>
            </a:fld>
            <a:endParaRPr lang="en-US" sz="1200" b="1" dirty="0">
              <a:solidFill>
                <a:srgbClr val="000000"/>
              </a:solidFill>
              <a:latin typeface="Arial" panose="020B0604020202020204" pitchFamily="34" charset="0"/>
            </a:endParaRPr>
          </a:p>
        </p:txBody>
      </p:sp>
      <p:sp>
        <p:nvSpPr>
          <p:cNvPr id="1812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Some say Jerusalem was in the </a:t>
            </a:r>
            <a:r>
              <a:rPr lang="ru-RU" altLang="ja-JP" dirty="0">
                <a:ea typeface="ＭＳ Ｐゴシック" charset="0"/>
                <a:cs typeface="ＭＳ Ｐゴシック" charset="0"/>
              </a:rPr>
              <a:t>"</a:t>
            </a:r>
            <a:r>
              <a:rPr lang="en-US" altLang="ja-JP" dirty="0">
                <a:ea typeface="ＭＳ Ｐゴシック" charset="0"/>
                <a:cs typeface="ＭＳ Ｐゴシック" charset="0"/>
              </a:rPr>
              <a:t>navel</a:t>
            </a:r>
            <a:r>
              <a:rPr lang="ru-RU" altLang="ja-JP" dirty="0">
                <a:ea typeface="ＭＳ Ｐゴシック" charset="0"/>
                <a:cs typeface="ＭＳ Ｐゴシック" charset="0"/>
              </a:rPr>
              <a:t>"</a:t>
            </a:r>
            <a:r>
              <a:rPr lang="en-US" altLang="ja-JP" dirty="0">
                <a:ea typeface="ＭＳ Ｐゴシック" charset="0"/>
                <a:cs typeface="ＭＳ Ｐゴシック" charset="0"/>
              </a:rPr>
              <a:t> of Israel, meaning the center!</a:t>
            </a:r>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latin typeface="Arial" panose="020B0604020202020204" pitchFamily="34" charset="0"/>
              </a:rPr>
              <a:pPr eaLnBrk="1" hangingPunct="1"/>
              <a:t>30</a:t>
            </a:fld>
            <a:endParaRPr lang="en-US" sz="1200" dirty="0">
              <a:solidFill>
                <a:srgbClr val="000000"/>
              </a:solidFill>
              <a:latin typeface="Arial" panose="020B0604020202020204" pitchFamily="34" charset="0"/>
            </a:endParaRPr>
          </a:p>
        </p:txBody>
      </p:sp>
      <p:sp>
        <p:nvSpPr>
          <p:cNvPr id="183298" name="Rectangle 2"/>
          <p:cNvSpPr>
            <a:spLocks noGrp="1" noRot="1" noChangeAspect="1" noChangeArrowheads="1" noTextEdit="1"/>
          </p:cNvSpPr>
          <p:nvPr>
            <p:ph type="sldImg"/>
          </p:nvPr>
        </p:nvSpPr>
        <p:spPr>
          <a:xfrm>
            <a:off x="1143000" y="685800"/>
            <a:ext cx="4572000" cy="3429000"/>
          </a:xfrm>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latin typeface="Arial" panose="020B0604020202020204" pitchFamily="34" charset="0"/>
              </a:rPr>
              <a:pPr eaLnBrk="1" hangingPunct="1"/>
              <a:t>46</a:t>
            </a:fld>
            <a:endParaRPr lang="en-US" sz="1200" dirty="0">
              <a:solidFill>
                <a:srgbClr val="000000"/>
              </a:solidFill>
              <a:latin typeface="Arial" panose="020B0604020202020204" pitchFamily="34" charset="0"/>
            </a:endParaRPr>
          </a:p>
        </p:txBody>
      </p:sp>
      <p:sp>
        <p:nvSpPr>
          <p:cNvPr id="206850" name="Rectangle 2"/>
          <p:cNvSpPr>
            <a:spLocks noGrp="1" noRot="1" noChangeAspect="1" noChangeArrowheads="1"/>
          </p:cNvSpPr>
          <p:nvPr>
            <p:ph type="sldImg"/>
          </p:nvPr>
        </p:nvSpPr>
        <p:spPr>
          <a:xfrm>
            <a:off x="1143000" y="685800"/>
            <a:ext cx="4572000" cy="3429000"/>
          </a:xfrm>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4CF5A4-FF8C-F241-8023-6BCFC49020D2}"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xfrm>
            <a:off x="1143000" y="685800"/>
            <a:ext cx="4572000" cy="3429000"/>
          </a:xfrm>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693E7F-0DE1-9744-81E8-0ACACD72EE1E}" type="slidenum">
              <a:rPr lang="en-GB" sz="1200">
                <a:solidFill>
                  <a:srgbClr val="FFFFFF"/>
                </a:solidFill>
                <a:latin typeface="Comic Sans MS" charset="0"/>
              </a:rPr>
              <a:pPr eaLnBrk="1" hangingPunct="1"/>
              <a:t>49</a:t>
            </a:fld>
            <a:endParaRPr lang="en-GB" sz="1200">
              <a:solidFill>
                <a:srgbClr val="FFFFFF"/>
              </a:solidFill>
              <a:latin typeface="Comic Sans MS" charset="0"/>
            </a:endParaRPr>
          </a:p>
        </p:txBody>
      </p:sp>
      <p:sp>
        <p:nvSpPr>
          <p:cNvPr id="211970" name="Rectangle 1026"/>
          <p:cNvSpPr>
            <a:spLocks noGrp="1" noRot="1" noChangeAspect="1" noChangeArrowheads="1"/>
          </p:cNvSpPr>
          <p:nvPr>
            <p:ph type="sldImg"/>
          </p:nvPr>
        </p:nvSpPr>
        <p:spPr>
          <a:xfrm>
            <a:off x="1143000" y="685800"/>
            <a:ext cx="4572000" cy="3429000"/>
          </a:xfrm>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 expanded the kingdom with a new </a:t>
            </a:r>
            <a:r>
              <a:rPr lang="en-US" sz="1200" u="sng" kern="1200" dirty="0">
                <a:solidFill>
                  <a:schemeClr val="tx1"/>
                </a:solidFill>
                <a:effectLst/>
                <a:ea typeface="ＭＳ Ｐゴシック" pitchFamily="-112" charset="-128"/>
                <a:cs typeface="ＭＳ Ｐゴシック" pitchFamily="-112" charset="-128"/>
              </a:rPr>
              <a:t>boundary</a:t>
            </a:r>
            <a:r>
              <a:rPr lang="en-US" sz="1200" kern="1200" dirty="0">
                <a:solidFill>
                  <a:schemeClr val="tx1"/>
                </a:solidFill>
                <a:effectLst/>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dirty="0">
                <a:effectLst/>
              </a:rPr>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 honored Jonathan's son Mephibosheth as a new </a:t>
            </a:r>
            <a:r>
              <a:rPr lang="en-US" sz="1200" u="sng" kern="1200" dirty="0">
                <a:solidFill>
                  <a:schemeClr val="tx1"/>
                </a:solidFill>
                <a:effectLst/>
                <a:ea typeface="ＭＳ Ｐゴシック" pitchFamily="-112" charset="-128"/>
                <a:cs typeface="ＭＳ Ｐゴシック" pitchFamily="-112" charset="-128"/>
              </a:rPr>
              <a:t>son</a:t>
            </a:r>
            <a:r>
              <a:rPr lang="en-US" sz="1200" kern="1200" dirty="0">
                <a:solidFill>
                  <a:schemeClr val="tx1"/>
                </a:solidFill>
                <a:effectLst/>
                <a:ea typeface="ＭＳ Ｐゴシック" pitchFamily="-112" charset="-128"/>
                <a:cs typeface="ＭＳ Ｐゴシック" pitchFamily="-112" charset="-128"/>
              </a:rPr>
              <a:t> to show loyalty to Saul (2 Sam 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53</a:t>
            </a:fld>
            <a:endParaRPr lang="en-US" dirty="0"/>
          </a:p>
        </p:txBody>
      </p:sp>
    </p:spTree>
    <p:extLst>
      <p:ext uri="{BB962C8B-B14F-4D97-AF65-F5344CB8AC3E}">
        <p14:creationId xmlns:p14="http://schemas.microsoft.com/office/powerpoint/2010/main" val="3994286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ea typeface="ＭＳ Ｐゴシック" pitchFamily="-112" charset="-128"/>
                <a:cs typeface="ＭＳ Ｐゴシック" pitchFamily="-112" charset="-128"/>
              </a:rPr>
              <a:t>How are you doing at showing kindness when others are sad?</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David’s victory over ungrateful Ammon and Syria acquired them as new </a:t>
            </a:r>
            <a:r>
              <a:rPr lang="en-US" sz="1200" u="sng" kern="1200" dirty="0">
                <a:solidFill>
                  <a:schemeClr val="tx1"/>
                </a:solidFill>
                <a:effectLst/>
                <a:ea typeface="ＭＳ Ｐゴシック" pitchFamily="-112" charset="-128"/>
                <a:cs typeface="ＭＳ Ｐゴシック" pitchFamily="-112" charset="-128"/>
              </a:rPr>
              <a:t>vassals</a:t>
            </a:r>
            <a:r>
              <a:rPr lang="en-US" sz="1200" kern="1200" dirty="0">
                <a:solidFill>
                  <a:schemeClr val="tx1"/>
                </a:solidFill>
                <a:effectLst/>
                <a:ea typeface="ＭＳ Ｐゴシック" pitchFamily="-112" charset="-128"/>
                <a:cs typeface="ＭＳ Ｐゴシック" pitchFamily="-112" charset="-128"/>
              </a:rPr>
              <a:t> (2 Sam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55</a:t>
            </a:fld>
            <a:endParaRPr lang="en-US" dirty="0"/>
          </a:p>
        </p:txBody>
      </p:sp>
    </p:spTree>
    <p:extLst>
      <p:ext uri="{BB962C8B-B14F-4D97-AF65-F5344CB8AC3E}">
        <p14:creationId xmlns:p14="http://schemas.microsoft.com/office/powerpoint/2010/main" val="744188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Restatement</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But how are we doing at being in control? Just look at the world we live in where we seize control! If you haven’t noticed, it’s a mess.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We are far better to see that God shows his kindness to us when he gives the leader we really need in Christ.</a:t>
            </a:r>
            <a:r>
              <a:rPr lang="en-SG" dirty="0">
                <a:effectLst/>
              </a:rPr>
              <a:t> </a:t>
            </a:r>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How are we doing with rule from Rome</a:t>
            </a:r>
            <a:r>
              <a:rPr lang="en-US" baseline="0" dirty="0"/>
              <a:t> now like there was in the first century?</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Matthew 2 shows us that the Jews were more disturbed at the birth of Jesus than they were with Herod’s rule!</a:t>
            </a:r>
            <a:r>
              <a:rPr lang="en-SG" dirty="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 what ways does the Lord exemplify compassion to us so we can pass this compassion 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ea typeface="ＭＳ Ｐゴシック" pitchFamily="-112" charset="-128"/>
                <a:cs typeface="ＭＳ Ｐゴシック" pitchFamily="-112" charset="-128"/>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Restatement</a:t>
            </a:r>
          </a:p>
          <a:p>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The LORD blesses us with inconveniences to turn us back to him.</a:t>
            </a:r>
            <a:r>
              <a:rPr lang="en-SG" dirty="0">
                <a:effectLst/>
              </a:rPr>
              <a:t> </a:t>
            </a:r>
            <a:endParaRPr lang="en-US"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xfrm>
            <a:off x="1143000" y="685800"/>
            <a:ext cx="4572000" cy="3429000"/>
          </a:xfrm>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marL="228600" indent="-228600"/>
            <a:r>
              <a:rPr lang="en-US" altLang="en-US" dirty="0"/>
              <a:t>The wall overlooking the area of Uriah’s attack is part of an Islamic palace complex (credit: Dr Todd Bolen, </a:t>
            </a:r>
            <a:r>
              <a:rPr lang="en-US" altLang="en-US" dirty="0" err="1"/>
              <a:t>BiblePlaces.com</a:t>
            </a:r>
            <a:r>
              <a:rPr lang="en-US" altLang="en-US" dirty="0"/>
              <a:t>).</a:t>
            </a:r>
          </a:p>
        </p:txBody>
      </p:sp>
    </p:spTree>
    <p:extLst>
      <p:ext uri="{BB962C8B-B14F-4D97-AF65-F5344CB8AC3E}">
        <p14:creationId xmlns:p14="http://schemas.microsoft.com/office/powerpoint/2010/main" val="139581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5A1AB-A524-5047-A7EF-96E685520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D1AA5F24-5BBE-3840-8F38-3F742E0B6ED0}"/>
              </a:ext>
            </a:extLst>
          </p:cNvPr>
          <p:cNvSpPr>
            <a:spLocks noGrp="1" noRot="1" noChangeAspect="1" noChangeArrowheads="1" noTextEdit="1"/>
          </p:cNvSpPr>
          <p:nvPr>
            <p:ph type="sldImg"/>
          </p:nvPr>
        </p:nvSpPr>
        <p:spPr>
          <a:xfrm>
            <a:off x="1143000" y="685800"/>
            <a:ext cx="4572000" cy="3429000"/>
          </a:xfrm>
          <a:ln/>
        </p:spPr>
      </p:sp>
      <p:sp>
        <p:nvSpPr>
          <p:cNvPr id="71683" name="Rectangle 3">
            <a:extLst>
              <a:ext uri="{FF2B5EF4-FFF2-40B4-BE49-F238E27FC236}">
                <a16:creationId xmlns:a16="http://schemas.microsoft.com/office/drawing/2014/main" id="{07B08AC9-268F-A646-B62D-D23B1EC925D9}"/>
              </a:ext>
            </a:extLst>
          </p:cNvPr>
          <p:cNvSpPr>
            <a:spLocks noGrp="1" noChangeArrowheads="1"/>
          </p:cNvSpPr>
          <p:nvPr>
            <p:ph type="body" idx="1"/>
          </p:nvPr>
        </p:nvSpPr>
        <p:spPr/>
        <p:txBody>
          <a:bodyPr/>
          <a:lstStyle/>
          <a:p>
            <a:pPr>
              <a:lnSpc>
                <a:spcPct val="80000"/>
              </a:lnSpc>
            </a:pPr>
            <a:r>
              <a:rPr lang="en-US" altLang="en-US" dirty="0"/>
              <a:t>The acropolis is surrounded by deep wadis (valleys) on three sides.  The north side was not so protected and thus was the most vulnerable to attack.  It is likely that David’s men concentrated their campaign against the city at this point, and perhaps it was here that Uriah was killed at David’s order (credit: Dr Todd Bolen, </a:t>
            </a:r>
            <a:r>
              <a:rPr lang="en-US" altLang="en-US" dirty="0" err="1"/>
              <a:t>BiblePlaces.com</a:t>
            </a:r>
            <a:r>
              <a:rPr lang="en-US" altLang="en-US" dirty="0"/>
              <a:t>).</a:t>
            </a:r>
          </a:p>
          <a:p>
            <a:pPr>
              <a:lnSpc>
                <a:spcPct val="80000"/>
              </a:lnSpc>
            </a:pPr>
            <a:endParaRPr lang="en-US" altLang="en-US" dirty="0"/>
          </a:p>
        </p:txBody>
      </p:sp>
    </p:spTree>
    <p:extLst>
      <p:ext uri="{BB962C8B-B14F-4D97-AF65-F5344CB8AC3E}">
        <p14:creationId xmlns:p14="http://schemas.microsoft.com/office/powerpoint/2010/main" val="2122828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David's political troubles from Absalom and Sheba's rebellions actually removed Absalom as a rival to David’s throne (2 Sam 15–20).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92</a:t>
            </a:fld>
            <a:endParaRPr lang="en-US" dirty="0"/>
          </a:p>
        </p:txBody>
      </p:sp>
    </p:spTree>
    <p:extLst>
      <p:ext uri="{BB962C8B-B14F-4D97-AF65-F5344CB8AC3E}">
        <p14:creationId xmlns:p14="http://schemas.microsoft.com/office/powerpoint/2010/main" val="271935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93</a:t>
            </a:fld>
            <a:endParaRPr lang="en-US" dirty="0"/>
          </a:p>
        </p:txBody>
      </p:sp>
    </p:spTree>
    <p:extLst>
      <p:ext uri="{BB962C8B-B14F-4D97-AF65-F5344CB8AC3E}">
        <p14:creationId xmlns:p14="http://schemas.microsoft.com/office/powerpoint/2010/main" val="137755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96</a:t>
            </a:fld>
            <a:endParaRPr lang="en-US" dirty="0"/>
          </a:p>
        </p:txBody>
      </p:sp>
    </p:spTree>
    <p:extLst>
      <p:ext uri="{BB962C8B-B14F-4D97-AF65-F5344CB8AC3E}">
        <p14:creationId xmlns:p14="http://schemas.microsoft.com/office/powerpoint/2010/main" val="332747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An appendix of David's failures and successes in his final years proves God blessed his line while punishing sin (2 Sam 21–24).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113</a:t>
            </a:fld>
            <a:endParaRPr lang="en-US" dirty="0"/>
          </a:p>
        </p:txBody>
      </p:sp>
    </p:spTree>
    <p:extLst>
      <p:ext uri="{BB962C8B-B14F-4D97-AF65-F5344CB8AC3E}">
        <p14:creationId xmlns:p14="http://schemas.microsoft.com/office/powerpoint/2010/main" val="3315834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r>
              <a:rPr lang="en-US" dirty="0"/>
              <a:t>"After David’s sin in the the matter of taking a census of the people of Israel, and his acknowledgment of the sin, he was told by Gad to build an altar (2 Samuel 24:1-10). The instructions are specific.</a:t>
            </a:r>
          </a:p>
          <a:p>
            <a:r>
              <a:rPr lang="en-US" dirty="0"/>
              <a:t>And Gad came that day to David and said to him, “Go up, raise an altar to the LORD on the threshing floor of Araunah the Jebusite.” So David went up at Gad’s word, as the LORD commanded. (2 Samuel 24:18-19 ESV)</a:t>
            </a:r>
          </a:p>
          <a:p>
            <a:r>
              <a:rPr lang="en-US" dirty="0"/>
              <a:t>Araunah was gracious in his offer to allow David to take any of his property needed — the oxen, the threshing sledge, and the yokes of the oxen for the wood. He said, “All this, O king, Araunah gives to the king.”</a:t>
            </a:r>
          </a:p>
          <a:p>
            <a:r>
              <a:rPr lang="en-US" dirty="0"/>
              <a:t>David’s reply is one of those memorable statements of Scripture.</a:t>
            </a:r>
          </a:p>
          <a:p>
            <a:r>
              <a:rPr lang="en-US" dirty="0"/>
              <a:t>But the king said to Araunah, “No, but I will buy it from you for a price. I will not offer burnt offerings to the LORD my God that cost me nothing.” So David bought the threshing floor and the oxen for fifty shekels of silver. (2 Samuel 24:24 ESV)</a:t>
            </a:r>
          </a:p>
          <a:p>
            <a:r>
              <a:rPr lang="en-US" dirty="0"/>
              <a:t>Artist </a:t>
            </a:r>
            <a:r>
              <a:rPr lang="en-US" dirty="0" err="1"/>
              <a:t>Balage</a:t>
            </a:r>
            <a:r>
              <a:rPr lang="en-US" dirty="0"/>
              <a:t> Balogh has provided us a beautiful illustration of the threshing floor of Araunah [above] on what we later know to be Mount Moriah. See more of his work at </a:t>
            </a:r>
            <a:r>
              <a:rPr lang="en-US" dirty="0">
                <a:hlinkClick r:id="rId3" tooltip="Archaeology Illustrated"/>
              </a:rPr>
              <a:t>Archaeology Illustrated</a:t>
            </a:r>
            <a:r>
              <a:rPr lang="en-US" dirty="0"/>
              <a:t>.</a:t>
            </a:r>
          </a:p>
          <a:p>
            <a:r>
              <a:rPr lang="en-US" dirty="0"/>
              <a:t>It is generally understood that this is the place where Abraham came to offer Isaac, in the mount of the LORD three days from Beersheba  (Genesis 22:4, 14). It is where Solomon began to build the temple in 966 B.C.</a:t>
            </a:r>
          </a:p>
          <a:p>
            <a:r>
              <a:rPr lang="en-US" dirty="0"/>
              <a:t>Then Solomon began to build the house of the LORD in Jerusalem on Mount Moriah, where the LORD had appeared to David his father, at the place that David had appointed, on the threshing floor of </a:t>
            </a:r>
            <a:r>
              <a:rPr lang="en-US" dirty="0" err="1"/>
              <a:t>Ornan</a:t>
            </a:r>
            <a:r>
              <a:rPr lang="en-US" dirty="0"/>
              <a:t> the Jebusite. (2 Chronicles 3:1 ESV)."</a:t>
            </a:r>
          </a:p>
          <a:p>
            <a:endParaRPr lang="en-US" dirty="0"/>
          </a:p>
          <a:p>
            <a:r>
              <a:rPr lang="en-US" dirty="0" err="1"/>
              <a:t>Araunah’s</a:t>
            </a:r>
            <a:r>
              <a:rPr lang="en-US"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121</a:t>
            </a:fld>
            <a:endParaRPr lang="en-US" dirty="0"/>
          </a:p>
        </p:txBody>
      </p:sp>
    </p:spTree>
    <p:extLst>
      <p:ext uri="{BB962C8B-B14F-4D97-AF65-F5344CB8AC3E}">
        <p14:creationId xmlns:p14="http://schemas.microsoft.com/office/powerpoint/2010/main" val="3559220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2525" y="692150"/>
            <a:ext cx="4552950"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ea typeface="ＭＳ Ｐゴシック" pitchFamily="-112" charset="-128"/>
                <a:cs typeface="ＭＳ Ｐゴシック" pitchFamily="-112" charset="-128"/>
              </a:rPr>
              <a:t>We last studied 1 Samuel where we saw three key transitions—</a:t>
            </a:r>
            <a:r>
              <a:rPr lang="en-SG" dirty="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We seem to understand horizontal discipline better than vertical discipline. </a:t>
            </a:r>
          </a:p>
          <a:p>
            <a:r>
              <a:rPr lang="en-US" dirty="0"/>
              <a:t>We can see how valuable it is for a mother or father to discipline their children—that’s a horizontal discipline on a human level.</a:t>
            </a:r>
          </a:p>
          <a:p>
            <a:r>
              <a:rPr lang="en-US" dirty="0"/>
              <a:t>However, we seem to struggle with giving this same privilege to the God who knows best how to discipline us!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So God’s kindness gives us leaders and discipline as he did for Israel regarding David. But how does all this kindness to David and from David relate to Jesus? Well, connecting the dots between the OT and NT, we see that…</a:t>
            </a:r>
            <a:r>
              <a:rPr lang="en-SG" dirty="0">
                <a:effectLst/>
              </a:rPr>
              <a:t> </a:t>
            </a:r>
          </a:p>
          <a:p>
            <a:r>
              <a:rPr lang="en-US" sz="1200" kern="1200" dirty="0">
                <a:solidFill>
                  <a:schemeClr val="tx1"/>
                </a:solidFill>
                <a:effectLst/>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ea typeface="ＭＳ Ｐゴシック" pitchFamily="-112" charset="-128"/>
              <a:cs typeface="ＭＳ Ｐゴシック" pitchFamily="-112" charset="-128"/>
            </a:endParaRPr>
          </a:p>
          <a:p>
            <a:r>
              <a:rPr lang="en-US" sz="1200" kern="1200" dirty="0">
                <a:solidFill>
                  <a:schemeClr val="tx1"/>
                </a:solidFill>
                <a:effectLst/>
                <a:ea typeface="ＭＳ Ｐゴシック" pitchFamily="-112" charset="-128"/>
                <a:cs typeface="ＭＳ Ｐゴシック" pitchFamily="-112" charset="-128"/>
              </a:rPr>
              <a:t>[Many qualities of David are also true of Jesus.]</a:t>
            </a:r>
            <a:r>
              <a:rPr lang="en-SG" dirty="0">
                <a:effectLst/>
              </a:rPr>
              <a:t> </a:t>
            </a:r>
            <a:endParaRPr lang="en-US" dirty="0"/>
          </a:p>
          <a:p>
            <a:endParaRPr lang="en-US" dirty="0"/>
          </a:p>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Restatement</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Restatement</a:t>
            </a:r>
          </a:p>
          <a:p>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Restatement</a:t>
            </a:r>
          </a:p>
          <a:p>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The LORD grants us his divinely appointed kings to follow</a:t>
            </a:r>
            <a:r>
              <a:rPr lang="en-SG" sz="1200" kern="1200" dirty="0">
                <a:solidFill>
                  <a:schemeClr val="tx1"/>
                </a:solidFill>
                <a:effectLst/>
                <a:ea typeface="ＭＳ Ｐゴシック" pitchFamily="-112" charset="-128"/>
                <a:cs typeface="ＭＳ Ｐゴシック" pitchFamily="-112" charset="-128"/>
              </a:rPr>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Restatement</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r>
              <a:rPr lang="en-US" sz="1200" kern="1200" dirty="0">
                <a:solidFill>
                  <a:schemeClr val="tx1"/>
                </a:solidFill>
                <a:effectLst/>
                <a:ea typeface="ＭＳ Ｐゴシック" charset="-128"/>
                <a:cs typeface="Arial" panose="020B0604020202020204" pitchFamily="34" charset="0"/>
              </a:rPr>
              <a:t>The first transition of national leadership from Eli</a:t>
            </a:r>
            <a:r>
              <a:rPr lang="en-US" sz="1200" kern="1200" baseline="0" dirty="0">
                <a:solidFill>
                  <a:schemeClr val="tx1"/>
                </a:solidFill>
                <a:effectLst/>
                <a:ea typeface="ＭＳ Ｐゴシック" charset="-128"/>
                <a:cs typeface="Arial" panose="020B0604020202020204" pitchFamily="34" charset="0"/>
              </a:rPr>
              <a:t> </a:t>
            </a:r>
            <a:r>
              <a:rPr lang="en-US" sz="1200" kern="1200" dirty="0">
                <a:solidFill>
                  <a:schemeClr val="tx1"/>
                </a:solidFill>
                <a:effectLst/>
                <a:ea typeface="ＭＳ Ｐゴシック" charset="-128"/>
                <a:cs typeface="Arial" panose="020B0604020202020204" pitchFamily="34" charset="0"/>
              </a:rPr>
              <a:t>to Samuel marked the end of judges</a:t>
            </a:r>
            <a:r>
              <a:rPr lang="en-US" sz="1200" kern="1200" baseline="0" dirty="0">
                <a:solidFill>
                  <a:schemeClr val="tx1"/>
                </a:solidFill>
                <a:effectLst/>
                <a:ea typeface="ＭＳ Ｐゴシック" charset="-128"/>
                <a:cs typeface="Arial" panose="020B0604020202020204" pitchFamily="34" charset="0"/>
              </a:rPr>
              <a:t> with Samuel as the last judge</a:t>
            </a:r>
            <a:r>
              <a:rPr lang="en-US" sz="1200" kern="1200" dirty="0">
                <a:solidFill>
                  <a:schemeClr val="tx1"/>
                </a:solidFill>
                <a:effectLst/>
                <a:ea typeface="ＭＳ Ｐゴシック" charset="-128"/>
                <a:cs typeface="Arial" panose="020B0604020202020204" pitchFamily="34" charset="0"/>
              </a:rPr>
              <a:t> (1 Sam 1–7).</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92715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Text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Text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Text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r>
              <a:rPr lang="en-US" sz="1200" kern="1200" dirty="0">
                <a:solidFill>
                  <a:schemeClr val="tx1"/>
                </a:solidFill>
                <a:effectLst/>
                <a:ea typeface="ＭＳ Ｐゴシック" charset="-128"/>
                <a:cs typeface="Arial" panose="020B0604020202020204" pitchFamily="34" charset="0"/>
              </a:rPr>
              <a:t>The second transition of national leadership from Samuel to Saul marked the start of the monarchy due to Israel's evil motives (1 Sam 8–12).</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30007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9</a:t>
            </a:fld>
            <a:endParaRPr lang="en-US" dirty="0">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dirty="0">
                <a:effectLst/>
              </a:rPr>
              <a:t> </a:t>
            </a:r>
            <a:endParaRPr lang="en-US" dirty="0"/>
          </a:p>
          <a:p>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smtClean="0"/>
              <a:pPr>
                <a:defRPr/>
              </a:pPr>
              <a:t>‹#›</a:t>
            </a:fld>
            <a:endParaRPr lang="en-US" dirty="0"/>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smtClean="0"/>
              <a:pPr>
                <a:defRPr/>
              </a:pPr>
              <a:t>‹#›</a:t>
            </a:fld>
            <a:endParaRPr lang="en-US" dirty="0"/>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173427D-EC4F-E24B-B914-93DAAC5E7DF1}" type="slidenum">
              <a:rPr lang="en-US" smtClean="0"/>
              <a:pPr>
                <a:defRPr/>
              </a:pPr>
              <a:t>‹#›</a:t>
            </a:fld>
            <a:endParaRPr lang="en-US" dirty="0"/>
          </a:p>
        </p:txBody>
      </p:sp>
      <p:sp>
        <p:nvSpPr>
          <p:cNvPr id="9"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424067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D522182-2C7C-8B44-9E93-130A7CD338DE}" type="slidenum">
              <a:rPr lang="en-US" smtClean="0"/>
              <a:pPr>
                <a:defRPr/>
              </a:pPr>
              <a:t>‹#›</a:t>
            </a:fld>
            <a:endParaRPr lang="en-US" dirty="0"/>
          </a:p>
        </p:txBody>
      </p:sp>
      <p:sp>
        <p:nvSpPr>
          <p:cNvPr id="5"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795498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D5E7791-B9C6-D145-B5D8-DAD7644D56E2}" type="slidenum">
              <a:rPr lang="en-US" smtClean="0"/>
              <a:pPr>
                <a:defRPr/>
              </a:pPr>
              <a:t>‹#›</a:t>
            </a:fld>
            <a:endParaRPr lang="en-US" dirty="0"/>
          </a:p>
        </p:txBody>
      </p:sp>
      <p:sp>
        <p:nvSpPr>
          <p:cNvPr id="4"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15997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6F71EC0-5808-C64B-9ADC-9DA6A198DCFC}"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68353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ADAA267-1921-794D-B727-08A55C40E0FB}"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830333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C7EEA41-7E3A-7D4E-8C6A-198C7F0F493C}"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51896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45A2220-E9C1-404A-86B9-26694A7BE86C}"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771344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EF7FAE97-EEC1-D04D-B449-D486DFE1EBF1}" type="slidenum">
              <a:rPr lang="en-US" smtClean="0"/>
              <a:pPr>
                <a:defRPr/>
              </a:pPr>
              <a:t>‹#›</a:t>
            </a:fld>
            <a:endParaRPr lang="en-US" dirty="0"/>
          </a:p>
        </p:txBody>
      </p:sp>
      <p:sp>
        <p:nvSpPr>
          <p:cNvPr id="8"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76253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1"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dirty="0">
                <a:solidFill>
                  <a:srgbClr val="FFFFFF"/>
                </a:solidFill>
                <a:latin typeface="Times New Roman" charset="0"/>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dirty="0">
                <a:solidFill>
                  <a:srgbClr val="FFFFFF"/>
                </a:solidFill>
                <a:latin typeface="Times New Roman" charset="0"/>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defRPr/>
              </a:pPr>
              <a:endParaRPr lang="en-US" b="1" i="0" dirty="0">
                <a:solidFill>
                  <a:srgbClr val="FFFFFF"/>
                </a:solidFill>
                <a:latin typeface="Arial" panose="020B0604020202020204" pitchFamily="34" charset="0"/>
                <a:cs typeface="Arial" panose="020B0604020202020204" pitchFamily="34" charset="0"/>
              </a:endParaRPr>
            </a:p>
          </p:txBody>
        </p:sp>
      </p:grpSp>
      <p:sp>
        <p:nvSpPr>
          <p:cNvPr id="16390" name="Rectangle 6"/>
          <p:cNvSpPr>
            <a:spLocks noGrp="1" noChangeArrowheads="1"/>
          </p:cNvSpPr>
          <p:nvPr>
            <p:ph type="ctrTitle"/>
          </p:nvPr>
        </p:nvSpPr>
        <p:spPr>
          <a:xfrm>
            <a:off x="1219200" y="838201"/>
            <a:ext cx="6781800" cy="2559050"/>
          </a:xfrm>
        </p:spPr>
        <p:txBody>
          <a:bodyPr anchorCtr="1"/>
          <a:lstStyle>
            <a:lvl1pPr algn="ctr">
              <a:defRPr sz="6200" b="1" i="0">
                <a:cs typeface="Arial" panose="020B0604020202020204" pitchFamily="34" charset="0"/>
              </a:defRPr>
            </a:lvl1pPr>
          </a:lstStyle>
          <a:p>
            <a:pPr lvl="0"/>
            <a:r>
              <a:rPr lang="en-SG" noProof="0" dirty="0"/>
              <a:t>Click to edit Master title style</a:t>
            </a:r>
          </a:p>
        </p:txBody>
      </p:sp>
      <p:sp>
        <p:nvSpPr>
          <p:cNvPr id="16391" name="Rectangle 7"/>
          <p:cNvSpPr>
            <a:spLocks noGrp="1" noChangeArrowheads="1"/>
          </p:cNvSpPr>
          <p:nvPr>
            <p:ph type="subTitle" idx="1"/>
          </p:nvPr>
        </p:nvSpPr>
        <p:spPr>
          <a:xfrm>
            <a:off x="1371600" y="3733801"/>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dirty="0"/>
              <a:t>Click to edit Master subtitle style</a:t>
            </a:r>
          </a:p>
        </p:txBody>
      </p:sp>
      <p:sp>
        <p:nvSpPr>
          <p:cNvPr id="8" name="Rectangle 8"/>
          <p:cNvSpPr>
            <a:spLocks noGrp="1" noChangeArrowheads="1"/>
          </p:cNvSpPr>
          <p:nvPr>
            <p:ph type="dt" sz="half" idx="10"/>
          </p:nvPr>
        </p:nvSpPr>
        <p:spPr>
          <a:xfrm>
            <a:off x="536577" y="6248400"/>
            <a:ext cx="2054225" cy="457200"/>
          </a:xfrm>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9" name="Rectangle 9"/>
          <p:cNvSpPr>
            <a:spLocks noGrp="1" noChangeArrowheads="1"/>
          </p:cNvSpPr>
          <p:nvPr>
            <p:ph type="ftr" sz="quarter" idx="11"/>
          </p:nvPr>
        </p:nvSpPr>
        <p:spPr>
          <a:xfrm>
            <a:off x="3251202" y="6248400"/>
            <a:ext cx="2887663" cy="457200"/>
          </a:xfrm>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10" name="Rectangle 10"/>
          <p:cNvSpPr>
            <a:spLocks noGrp="1" noChangeArrowheads="1"/>
          </p:cNvSpPr>
          <p:nvPr>
            <p:ph type="sldNum" sz="quarter" idx="12"/>
          </p:nvPr>
        </p:nvSpPr>
        <p:spPr>
          <a:xfrm>
            <a:off x="6788151" y="6257925"/>
            <a:ext cx="1905000" cy="457200"/>
          </a:xfrm>
        </p:spPr>
        <p:txBody>
          <a:bodyPr/>
          <a:lstStyle>
            <a:lvl1pPr eaLnBrk="0" hangingPunct="0">
              <a:defRPr b="1" i="0" baseline="30000">
                <a:latin typeface="Times New Roman" charset="0"/>
                <a:cs typeface="Arial" panose="020B0604020202020204" pitchFamily="34" charset="0"/>
              </a:defRPr>
            </a:lvl1pPr>
          </a:lstStyle>
          <a:p>
            <a:pPr>
              <a:defRPr/>
            </a:pPr>
            <a:fld id="{DB67F175-EA6E-FB41-953B-5479081A38E6}" type="slidenum">
              <a:rPr lang="en-US" smtClean="0"/>
              <a:pPr>
                <a:defRPr/>
              </a:pPr>
              <a:t>‹#›</a:t>
            </a:fld>
            <a:endParaRPr lang="en-US" dirty="0"/>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C2489F93-BC69-9840-B7DF-E59E42740395}" type="slidenum">
              <a:rPr lang="en-US" smtClean="0"/>
              <a:pPr>
                <a:defRPr/>
              </a:pPr>
              <a:t>‹#›</a:t>
            </a:fld>
            <a:endParaRPr lang="en-US" dirty="0"/>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smtClean="0"/>
              <a:pPr>
                <a:defRPr/>
              </a:pPr>
              <a:t>‹#›</a:t>
            </a:fld>
            <a:endParaRPr lang="en-US" dirty="0"/>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72E7F186-0C90-9A47-A023-ED23BB142B9F}" type="slidenum">
              <a:rPr lang="en-US" smtClean="0"/>
              <a:pPr>
                <a:defRPr/>
              </a:pPr>
              <a:t>‹#›</a:t>
            </a:fld>
            <a:endParaRPr lang="en-US" dirty="0"/>
          </a:p>
        </p:txBody>
      </p:sp>
    </p:spTree>
    <p:extLst>
      <p:ext uri="{BB962C8B-B14F-4D97-AF65-F5344CB8AC3E}">
        <p14:creationId xmlns:p14="http://schemas.microsoft.com/office/powerpoint/2010/main" val="329634542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33401"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1"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8780F4DD-61B7-5348-985B-94CF9689F24B}" type="slidenum">
              <a:rPr lang="en-US" smtClean="0"/>
              <a:pPr>
                <a:defRPr/>
              </a:pPr>
              <a:t>‹#›</a:t>
            </a:fld>
            <a:endParaRPr lang="en-US" dirty="0"/>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8"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9"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C66492E6-3568-9447-B35D-B9673AE5A078}" type="slidenum">
              <a:rPr lang="en-US" smtClean="0"/>
              <a:pPr>
                <a:defRPr/>
              </a:pPr>
              <a:t>‹#›</a:t>
            </a:fld>
            <a:endParaRPr lang="en-US" dirty="0"/>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4"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5"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48C06E70-12CC-904F-A925-4758A870C352}" type="slidenum">
              <a:rPr lang="en-US" smtClean="0"/>
              <a:pPr>
                <a:defRPr/>
              </a:pPr>
              <a:t>‹#›</a:t>
            </a:fld>
            <a:endParaRPr lang="en-US" dirty="0"/>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3"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4"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7C3C17C4-C066-D143-882F-514A52757222}" type="slidenum">
              <a:rPr lang="en-US" smtClean="0"/>
              <a:pPr>
                <a:defRPr/>
              </a:pPr>
              <a:t>‹#›</a:t>
            </a:fld>
            <a:endParaRPr lang="en-US" dirty="0"/>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B6A7A6E0-64D1-1044-A56E-6126380DF492}" type="slidenum">
              <a:rPr lang="en-US" smtClean="0"/>
              <a:pPr>
                <a:defRPr/>
              </a:pPr>
              <a:t>‹#›</a:t>
            </a:fld>
            <a:endParaRPr lang="en-US" dirty="0"/>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8A97A06D-52F5-E944-8C4D-FC85DE085DA3}" type="slidenum">
              <a:rPr lang="en-US" smtClean="0"/>
              <a:pPr>
                <a:defRPr/>
              </a:pPr>
              <a:t>‹#›</a:t>
            </a:fld>
            <a:endParaRPr lang="en-US" dirty="0"/>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DB9CE785-6596-364C-A7E1-BC0089165DFE}" type="slidenum">
              <a:rPr lang="en-US" smtClean="0"/>
              <a:pPr>
                <a:defRPr/>
              </a:pPr>
              <a:t>‹#›</a:t>
            </a:fld>
            <a:endParaRPr lang="en-US" dirty="0"/>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6"/>
            <a:ext cx="2038351" cy="53943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33400" y="473076"/>
            <a:ext cx="5962651"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4F8F4291-7A48-AB46-82E0-53CCCA6AD042}" type="slidenum">
              <a:rPr lang="en-US" smtClean="0"/>
              <a:pPr>
                <a:defRPr/>
              </a:pPr>
              <a:t>‹#›</a:t>
            </a:fld>
            <a:endParaRPr lang="en-US" dirty="0"/>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smtClean="0"/>
              <a:pPr>
                <a:defRPr/>
              </a:pPr>
              <a:t>‹#›</a:t>
            </a:fld>
            <a:endParaRPr lang="en-US" dirty="0"/>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9"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1"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31BF2-1BBD-0F45-878C-32154E769D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14FCC-3C20-2042-80F7-F54222AC10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2AC883-88A7-9648-824B-9FE9E261AD0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B2C4E-80F5-6E4C-BE2B-D4738BDB8A2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227CC-2BC8-2E48-8A91-B8E1DF6F8A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19A347-A4E7-FE49-ADC1-6B38E8FC9E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34317C-5155-3743-9E88-7720F2240C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52C3C8-DC08-7041-87EB-67FA010CAC2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66AB08-12CA-5846-8A1F-721AFD63434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04D17-279F-1C4F-9AE2-F6CD88CC1D5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9681D1-55BA-954E-8070-C5E9481AD7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27BD2-8A2B-024C-B97F-09A96D8A87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6E9899-9251-644D-B536-C3ED397BC84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0D6E6-1BB9-B847-B084-08F3B554AD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0CDE-13CF-7F4A-859F-8D84F62646A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31BF2-1BBD-0F45-878C-32154E769D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94855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14FCC-3C20-2042-80F7-F54222AC10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44075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2AC883-88A7-9648-824B-9FE9E261AD0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1609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B2C4E-80F5-6E4C-BE2B-D4738BDB8A2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72260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227CC-2BC8-2E48-8A91-B8E1DF6F8A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89922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19A347-A4E7-FE49-ADC1-6B38E8FC9E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66313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34317C-5155-3743-9E88-7720F2240C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42706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52C3C8-DC08-7041-87EB-67FA010CAC2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6091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66AB08-12CA-5846-8A1F-721AFD63434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33056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04D17-279F-1C4F-9AE2-F6CD88CC1D5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39798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9681D1-55BA-954E-8070-C5E9481AD7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43089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27BD2-8A2B-024C-B97F-09A96D8A87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59160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6E9899-9251-644D-B536-C3ED397BC84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2136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0D6E6-1BB9-B847-B084-08F3B554AD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6365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0CDE-13CF-7F4A-859F-8D84F62646A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87955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65634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964954526"/>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20670504"/>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463889588"/>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35482421"/>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59563411"/>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516852439"/>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4224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8377292"/>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4034234227"/>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79979228"/>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82871658"/>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03325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08198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878342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1539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07141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67914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9462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04744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26487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23091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53325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79D372-1C68-8640-9FE8-D7ED0D1E05DE}" type="slidenum">
              <a:rPr lang="en-US" smtClean="0"/>
              <a:pPr>
                <a:defRPr/>
              </a:pPr>
              <a:t>‹#›</a:t>
            </a:fld>
            <a:endParaRPr lang="en-US" dirty="0"/>
          </a:p>
        </p:txBody>
      </p:sp>
    </p:spTree>
    <p:extLst>
      <p:ext uri="{BB962C8B-B14F-4D97-AF65-F5344CB8AC3E}">
        <p14:creationId xmlns:p14="http://schemas.microsoft.com/office/powerpoint/2010/main" val="19343297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86FA8F-1F40-F045-B092-139F59E34F5A}" type="slidenum">
              <a:rPr lang="en-US" smtClean="0"/>
              <a:pPr>
                <a:defRPr/>
              </a:pPr>
              <a:t>‹#›</a:t>
            </a:fld>
            <a:endParaRPr lang="en-US" dirty="0"/>
          </a:p>
        </p:txBody>
      </p:sp>
    </p:spTree>
    <p:extLst>
      <p:ext uri="{BB962C8B-B14F-4D97-AF65-F5344CB8AC3E}">
        <p14:creationId xmlns:p14="http://schemas.microsoft.com/office/powerpoint/2010/main" val="16349196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CE8CE1-DFA1-AD45-AB55-B5C87039DFA8}" type="slidenum">
              <a:rPr lang="en-US" smtClean="0"/>
              <a:pPr>
                <a:defRPr/>
              </a:pPr>
              <a:t>‹#›</a:t>
            </a:fld>
            <a:endParaRPr lang="en-US" dirty="0"/>
          </a:p>
        </p:txBody>
      </p:sp>
    </p:spTree>
    <p:extLst>
      <p:ext uri="{BB962C8B-B14F-4D97-AF65-F5344CB8AC3E}">
        <p14:creationId xmlns:p14="http://schemas.microsoft.com/office/powerpoint/2010/main" val="18179889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D20EAA-67E4-D141-AB8B-FBC639A7D05B}" type="slidenum">
              <a:rPr lang="en-US" smtClean="0"/>
              <a:pPr>
                <a:defRPr/>
              </a:pPr>
              <a:t>‹#›</a:t>
            </a:fld>
            <a:endParaRPr lang="en-US" dirty="0"/>
          </a:p>
        </p:txBody>
      </p:sp>
    </p:spTree>
    <p:extLst>
      <p:ext uri="{BB962C8B-B14F-4D97-AF65-F5344CB8AC3E}">
        <p14:creationId xmlns:p14="http://schemas.microsoft.com/office/powerpoint/2010/main" val="997205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8F65DF-BD14-2849-8D88-221285A653A9}" type="slidenum">
              <a:rPr lang="en-US" smtClean="0"/>
              <a:pPr>
                <a:defRPr/>
              </a:pPr>
              <a:t>‹#›</a:t>
            </a:fld>
            <a:endParaRPr lang="en-US" dirty="0"/>
          </a:p>
        </p:txBody>
      </p:sp>
    </p:spTree>
    <p:extLst>
      <p:ext uri="{BB962C8B-B14F-4D97-AF65-F5344CB8AC3E}">
        <p14:creationId xmlns:p14="http://schemas.microsoft.com/office/powerpoint/2010/main" val="146988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smtClean="0"/>
              <a:pPr>
                <a:defRPr/>
              </a:pPr>
              <a:t>‹#›</a:t>
            </a:fld>
            <a:endParaRPr lang="en-US" dirty="0"/>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54BF82-D5E5-EE44-B893-A2CF219237F9}" type="slidenum">
              <a:rPr lang="en-US" smtClean="0"/>
              <a:pPr>
                <a:defRPr/>
              </a:pPr>
              <a:t>‹#›</a:t>
            </a:fld>
            <a:endParaRPr lang="en-US" dirty="0"/>
          </a:p>
        </p:txBody>
      </p:sp>
    </p:spTree>
    <p:extLst>
      <p:ext uri="{BB962C8B-B14F-4D97-AF65-F5344CB8AC3E}">
        <p14:creationId xmlns:p14="http://schemas.microsoft.com/office/powerpoint/2010/main" val="12464830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793339-6E38-FF4D-8CC3-7D342A89BA05}" type="slidenum">
              <a:rPr lang="en-US" smtClean="0"/>
              <a:pPr>
                <a:defRPr/>
              </a:pPr>
              <a:t>‹#›</a:t>
            </a:fld>
            <a:endParaRPr lang="en-US" dirty="0"/>
          </a:p>
        </p:txBody>
      </p:sp>
    </p:spTree>
    <p:extLst>
      <p:ext uri="{BB962C8B-B14F-4D97-AF65-F5344CB8AC3E}">
        <p14:creationId xmlns:p14="http://schemas.microsoft.com/office/powerpoint/2010/main" val="12652635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BC33BF-C797-0946-A06F-C61143F87F74}" type="slidenum">
              <a:rPr lang="en-US" smtClean="0"/>
              <a:pPr>
                <a:defRPr/>
              </a:pPr>
              <a:t>‹#›</a:t>
            </a:fld>
            <a:endParaRPr lang="en-US" dirty="0"/>
          </a:p>
        </p:txBody>
      </p:sp>
    </p:spTree>
    <p:extLst>
      <p:ext uri="{BB962C8B-B14F-4D97-AF65-F5344CB8AC3E}">
        <p14:creationId xmlns:p14="http://schemas.microsoft.com/office/powerpoint/2010/main" val="37081565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F60154-F682-2A42-86DA-1719B812BD7F}" type="slidenum">
              <a:rPr lang="en-US" smtClean="0"/>
              <a:pPr>
                <a:defRPr/>
              </a:pPr>
              <a:t>‹#›</a:t>
            </a:fld>
            <a:endParaRPr lang="en-US" dirty="0"/>
          </a:p>
        </p:txBody>
      </p:sp>
    </p:spTree>
    <p:extLst>
      <p:ext uri="{BB962C8B-B14F-4D97-AF65-F5344CB8AC3E}">
        <p14:creationId xmlns:p14="http://schemas.microsoft.com/office/powerpoint/2010/main" val="11297888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0B5015-7438-6544-B7ED-336CA15FF0F6}" type="slidenum">
              <a:rPr lang="en-US" smtClean="0"/>
              <a:pPr>
                <a:defRPr/>
              </a:pPr>
              <a:t>‹#›</a:t>
            </a:fld>
            <a:endParaRPr lang="en-US" dirty="0"/>
          </a:p>
        </p:txBody>
      </p:sp>
    </p:spTree>
    <p:extLst>
      <p:ext uri="{BB962C8B-B14F-4D97-AF65-F5344CB8AC3E}">
        <p14:creationId xmlns:p14="http://schemas.microsoft.com/office/powerpoint/2010/main" val="6291558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10C987-50BC-A449-B28A-B9654ADAC030}" type="slidenum">
              <a:rPr lang="en-US" smtClean="0"/>
              <a:pPr>
                <a:defRPr/>
              </a:pPr>
              <a:t>‹#›</a:t>
            </a:fld>
            <a:endParaRPr lang="en-US" dirty="0"/>
          </a:p>
        </p:txBody>
      </p:sp>
    </p:spTree>
    <p:extLst>
      <p:ext uri="{BB962C8B-B14F-4D97-AF65-F5344CB8AC3E}">
        <p14:creationId xmlns:p14="http://schemas.microsoft.com/office/powerpoint/2010/main" val="25448891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9969D5-87A7-CC44-A310-B92B2EAA4D0F}" type="slidenum">
              <a:rPr lang="en-US" smtClean="0"/>
              <a:pPr>
                <a:defRPr/>
              </a:pPr>
              <a:t>‹#›</a:t>
            </a:fld>
            <a:endParaRPr lang="en-US" dirty="0"/>
          </a:p>
        </p:txBody>
      </p:sp>
    </p:spTree>
    <p:extLst>
      <p:ext uri="{BB962C8B-B14F-4D97-AF65-F5344CB8AC3E}">
        <p14:creationId xmlns:p14="http://schemas.microsoft.com/office/powerpoint/2010/main" val="25542037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2AC41-9117-C343-B5C6-D5D903C77EC4}" type="slidenum">
              <a:rPr lang="en-US" smtClean="0"/>
              <a:pPr>
                <a:defRPr/>
              </a:pPr>
              <a:t>‹#›</a:t>
            </a:fld>
            <a:endParaRPr lang="en-US" dirty="0"/>
          </a:p>
        </p:txBody>
      </p:sp>
    </p:spTree>
    <p:extLst>
      <p:ext uri="{BB962C8B-B14F-4D97-AF65-F5344CB8AC3E}">
        <p14:creationId xmlns:p14="http://schemas.microsoft.com/office/powerpoint/2010/main" val="31655999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5AF62F-385D-8442-9551-DC04C0A34B51}" type="slidenum">
              <a:rPr lang="en-US" smtClean="0"/>
              <a:pPr>
                <a:defRPr/>
              </a:pPr>
              <a:t>‹#›</a:t>
            </a:fld>
            <a:endParaRPr lang="en-US" dirty="0"/>
          </a:p>
        </p:txBody>
      </p:sp>
    </p:spTree>
    <p:extLst>
      <p:ext uri="{BB962C8B-B14F-4D97-AF65-F5344CB8AC3E}">
        <p14:creationId xmlns:p14="http://schemas.microsoft.com/office/powerpoint/2010/main" val="21024951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277216-D86B-B74D-B533-3BDB4E84FAC0}" type="slidenum">
              <a:rPr lang="en-US" smtClean="0"/>
              <a:pPr>
                <a:defRPr/>
              </a:pPr>
              <a:t>‹#›</a:t>
            </a:fld>
            <a:endParaRPr lang="en-US" dirty="0"/>
          </a:p>
        </p:txBody>
      </p:sp>
    </p:spTree>
    <p:extLst>
      <p:ext uri="{BB962C8B-B14F-4D97-AF65-F5344CB8AC3E}">
        <p14:creationId xmlns:p14="http://schemas.microsoft.com/office/powerpoint/2010/main" val="2142884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3"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i="0" dirty="0">
              <a:latin typeface="Arial" panose="020B0604020202020204" pitchFamily="34" charset="0"/>
            </a:endParaRPr>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6" y="1698626"/>
            <a:ext cx="5924551"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b="1" i="0">
                <a:latin typeface="Arial" panose="020B0604020202020204" pitchFamily="34" charset="0"/>
              </a:defRPr>
            </a:lvl1pPr>
          </a:lstStyle>
          <a:p>
            <a:pPr lvl="0"/>
            <a:r>
              <a:rPr lang="en-US" altLang="en-US" noProof="0" dirty="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49" y="3536950"/>
            <a:ext cx="5861051" cy="1257300"/>
          </a:xfrm>
        </p:spPr>
        <p:txBody>
          <a:bodyPr/>
          <a:lstStyle>
            <a:lvl1pPr marL="0" indent="0" algn="ctr">
              <a:buFontTx/>
              <a:buNone/>
              <a:defRPr sz="2800" b="1" i="0">
                <a:latin typeface="Arial" panose="020B0604020202020204" pitchFamily="34" charset="0"/>
              </a:defRPr>
            </a:lvl1pPr>
          </a:lstStyle>
          <a:p>
            <a:pPr lvl="0"/>
            <a:r>
              <a:rPr lang="en-US" altLang="en-US" noProof="0" dirty="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b="1" i="0">
                <a:latin typeface="Arial" panose="020B0604020202020204" pitchFamily="34" charset="0"/>
              </a:defRPr>
            </a:lvl1pPr>
          </a:lstStyle>
          <a:p>
            <a:endParaRPr lang="en-US" altLang="en-US" dirty="0"/>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b="1" i="0">
                <a:latin typeface="Arial" panose="020B0604020202020204" pitchFamily="34" charset="0"/>
              </a:defRPr>
            </a:lvl1pPr>
          </a:lstStyle>
          <a:p>
            <a:endParaRPr lang="en-US" altLang="en-US" dirty="0"/>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b="1" i="0">
                <a:latin typeface="Arial" panose="020B0604020202020204" pitchFamily="34" charset="0"/>
              </a:defRPr>
            </a:lvl1pPr>
          </a:lstStyle>
          <a:p>
            <a:fld id="{A1283BF8-D75C-394D-A548-4BA1E05C1D9B}" type="slidenum">
              <a:rPr lang="en-US" altLang="en-US" smtClean="0"/>
              <a:pPr/>
              <a:t>‹#›</a:t>
            </a:fld>
            <a:endParaRPr lang="en-US" altLang="en-US" dirty="0"/>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i="0" dirty="0">
              <a:latin typeface="Arial" panose="020B0604020202020204" pitchFamily="34" charset="0"/>
            </a:endParaRPr>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1"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6"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6"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9"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90"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4" y="475297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4"/>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1"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1" y="4846639"/>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1"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dirty="0">
              <a:latin typeface="Arial" panose="020B0604020202020204" pitchFamily="34" charset="0"/>
            </a:endParaRPr>
          </a:p>
        </p:txBody>
      </p:sp>
    </p:spTree>
    <p:extLst>
      <p:ext uri="{BB962C8B-B14F-4D97-AF65-F5344CB8AC3E}">
        <p14:creationId xmlns:p14="http://schemas.microsoft.com/office/powerpoint/2010/main" val="12010540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b="1" i="0">
                <a:latin typeface="Arial" panose="020B0604020202020204" pitchFamily="34" charset="0"/>
              </a:defRPr>
            </a:lvl1pPr>
          </a:lstStyle>
          <a:p>
            <a:fld id="{9032CDE4-859D-E548-B8B8-1F5DD72E7237}" type="slidenum">
              <a:rPr lang="en-US" altLang="en-US" smtClean="0"/>
              <a:pPr/>
              <a:t>‹#›</a:t>
            </a:fld>
            <a:endParaRPr lang="en-US" altLang="en-US" dirty="0"/>
          </a:p>
        </p:txBody>
      </p:sp>
    </p:spTree>
    <p:extLst>
      <p:ext uri="{BB962C8B-B14F-4D97-AF65-F5344CB8AC3E}">
        <p14:creationId xmlns:p14="http://schemas.microsoft.com/office/powerpoint/2010/main" val="37376531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9" y="1709739"/>
            <a:ext cx="7886700" cy="2852737"/>
          </a:xfrm>
        </p:spPr>
        <p:txBody>
          <a:bodyPr anchor="b"/>
          <a:lstStyle>
            <a:lvl1pPr>
              <a:defRPr sz="6000"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9" y="4589464"/>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b="1" i="0">
                <a:latin typeface="Arial" panose="020B0604020202020204" pitchFamily="34" charset="0"/>
              </a:defRPr>
            </a:lvl1pPr>
          </a:lstStyle>
          <a:p>
            <a:fld id="{ED5ECE29-D321-2C49-AA00-5FC25D2FABCE}" type="slidenum">
              <a:rPr lang="en-US" altLang="en-US" smtClean="0"/>
              <a:pPr/>
              <a:t>‹#›</a:t>
            </a:fld>
            <a:endParaRPr lang="en-US" altLang="en-US" dirty="0"/>
          </a:p>
        </p:txBody>
      </p:sp>
    </p:spTree>
    <p:extLst>
      <p:ext uri="{BB962C8B-B14F-4D97-AF65-F5344CB8AC3E}">
        <p14:creationId xmlns:p14="http://schemas.microsoft.com/office/powerpoint/2010/main" val="8175950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1"/>
            <a:ext cx="3810000" cy="51181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1"/>
            <a:ext cx="3810000" cy="51181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b="1" i="0">
                <a:latin typeface="Arial" panose="020B0604020202020204" pitchFamily="34" charset="0"/>
              </a:defRPr>
            </a:lvl1pPr>
          </a:lstStyle>
          <a:p>
            <a:fld id="{B86558F5-AFB6-A547-BF32-3BFAC550B9A8}" type="slidenum">
              <a:rPr lang="en-US" altLang="en-US" smtClean="0"/>
              <a:pPr/>
              <a:t>‹#›</a:t>
            </a:fld>
            <a:endParaRPr lang="en-US" altLang="en-US" dirty="0"/>
          </a:p>
        </p:txBody>
      </p:sp>
    </p:spTree>
    <p:extLst>
      <p:ext uri="{BB962C8B-B14F-4D97-AF65-F5344CB8AC3E}">
        <p14:creationId xmlns:p14="http://schemas.microsoft.com/office/powerpoint/2010/main" val="26877779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9" y="365126"/>
            <a:ext cx="7886700" cy="1325563"/>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40" y="1681164"/>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40"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1" y="1681164"/>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1"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b="1" i="0">
                <a:latin typeface="Arial" panose="020B0604020202020204" pitchFamily="34" charset="0"/>
              </a:defRPr>
            </a:lvl1pPr>
          </a:lstStyle>
          <a:p>
            <a:fld id="{C38ED146-C97A-CE41-B6C2-1E3E37ACD56F}" type="slidenum">
              <a:rPr lang="en-US" altLang="en-US" smtClean="0"/>
              <a:pPr/>
              <a:t>‹#›</a:t>
            </a:fld>
            <a:endParaRPr lang="en-US" altLang="en-US" dirty="0"/>
          </a:p>
        </p:txBody>
      </p:sp>
    </p:spTree>
    <p:extLst>
      <p:ext uri="{BB962C8B-B14F-4D97-AF65-F5344CB8AC3E}">
        <p14:creationId xmlns:p14="http://schemas.microsoft.com/office/powerpoint/2010/main" val="22157825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b="1" i="0">
                <a:latin typeface="Arial" panose="020B0604020202020204" pitchFamily="34" charset="0"/>
              </a:defRPr>
            </a:lvl1pPr>
          </a:lstStyle>
          <a:p>
            <a:fld id="{2736BA79-F848-F745-93F9-4F303B6125D5}" type="slidenum">
              <a:rPr lang="en-US" altLang="en-US" smtClean="0"/>
              <a:pPr/>
              <a:t>‹#›</a:t>
            </a:fld>
            <a:endParaRPr lang="en-US" altLang="en-US" dirty="0"/>
          </a:p>
        </p:txBody>
      </p:sp>
    </p:spTree>
    <p:extLst>
      <p:ext uri="{BB962C8B-B14F-4D97-AF65-F5344CB8AC3E}">
        <p14:creationId xmlns:p14="http://schemas.microsoft.com/office/powerpoint/2010/main" val="9643784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b="1" i="0">
                <a:latin typeface="Arial" panose="020B0604020202020204" pitchFamily="34" charset="0"/>
              </a:defRPr>
            </a:lvl1pPr>
          </a:lstStyle>
          <a:p>
            <a:fld id="{CF026C62-93D2-0547-BF7F-2694F729D647}" type="slidenum">
              <a:rPr lang="en-US" altLang="en-US" smtClean="0"/>
              <a:pPr/>
              <a:t>‹#›</a:t>
            </a:fld>
            <a:endParaRPr lang="en-US" altLang="en-US" dirty="0"/>
          </a:p>
        </p:txBody>
      </p:sp>
    </p:spTree>
    <p:extLst>
      <p:ext uri="{BB962C8B-B14F-4D97-AF65-F5344CB8AC3E}">
        <p14:creationId xmlns:p14="http://schemas.microsoft.com/office/powerpoint/2010/main" val="16649025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9" y="457200"/>
            <a:ext cx="2949575" cy="1600200"/>
          </a:xfrm>
        </p:spPr>
        <p:txBody>
          <a:bodyPr anchor="b"/>
          <a:lstStyle>
            <a:lvl1pPr>
              <a:defRPr sz="320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9" y="987426"/>
            <a:ext cx="4629151"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9"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b="1" i="0">
                <a:latin typeface="Arial" panose="020B0604020202020204" pitchFamily="34" charset="0"/>
              </a:defRPr>
            </a:lvl1pPr>
          </a:lstStyle>
          <a:p>
            <a:fld id="{9D0D5B34-DD9F-4846-A764-CFCD81519D41}" type="slidenum">
              <a:rPr lang="en-US" altLang="en-US" smtClean="0"/>
              <a:pPr/>
              <a:t>‹#›</a:t>
            </a:fld>
            <a:endParaRPr lang="en-US" altLang="en-US" dirty="0"/>
          </a:p>
        </p:txBody>
      </p:sp>
    </p:spTree>
    <p:extLst>
      <p:ext uri="{BB962C8B-B14F-4D97-AF65-F5344CB8AC3E}">
        <p14:creationId xmlns:p14="http://schemas.microsoft.com/office/powerpoint/2010/main" val="19332906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9" y="457200"/>
            <a:ext cx="2949575" cy="1600200"/>
          </a:xfrm>
        </p:spPr>
        <p:txBody>
          <a:bodyPr anchor="b"/>
          <a:lstStyle>
            <a:lvl1pPr>
              <a:defRPr sz="320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9" y="987426"/>
            <a:ext cx="4629151"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9"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b="1" i="0">
                <a:latin typeface="Arial" panose="020B0604020202020204" pitchFamily="34" charset="0"/>
              </a:defRPr>
            </a:lvl1pPr>
          </a:lstStyle>
          <a:p>
            <a:fld id="{43F81C23-2CD6-AC43-8B91-2C8554EE2B35}" type="slidenum">
              <a:rPr lang="en-US" altLang="en-US" smtClean="0"/>
              <a:pPr/>
              <a:t>‹#›</a:t>
            </a:fld>
            <a:endParaRPr lang="en-US" altLang="en-US" dirty="0"/>
          </a:p>
        </p:txBody>
      </p:sp>
    </p:spTree>
    <p:extLst>
      <p:ext uri="{BB962C8B-B14F-4D97-AF65-F5344CB8AC3E}">
        <p14:creationId xmlns:p14="http://schemas.microsoft.com/office/powerpoint/2010/main" val="33670738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b="1" i="0">
                <a:latin typeface="Arial" panose="020B0604020202020204" pitchFamily="34" charset="0"/>
              </a:defRPr>
            </a:lvl1pPr>
          </a:lstStyle>
          <a:p>
            <a:fld id="{C97DEC0B-B569-5346-AFCC-7EC0F4F854F9}" type="slidenum">
              <a:rPr lang="en-US" altLang="en-US" smtClean="0"/>
              <a:pPr/>
              <a:t>‹#›</a:t>
            </a:fld>
            <a:endParaRPr lang="en-US" altLang="en-US" dirty="0"/>
          </a:p>
        </p:txBody>
      </p:sp>
    </p:spTree>
    <p:extLst>
      <p:ext uri="{BB962C8B-B14F-4D97-AF65-F5344CB8AC3E}">
        <p14:creationId xmlns:p14="http://schemas.microsoft.com/office/powerpoint/2010/main" val="509423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1"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1"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b="1" i="0">
                <a:latin typeface="Arial" panose="020B0604020202020204" pitchFamily="34" charset="0"/>
              </a:defRPr>
            </a:lvl1pPr>
          </a:lstStyle>
          <a:p>
            <a:fld id="{3F7D6177-DA83-654E-A450-0580EA3DEF92}" type="slidenum">
              <a:rPr lang="en-US" altLang="en-US" smtClean="0"/>
              <a:pPr/>
              <a:t>‹#›</a:t>
            </a:fld>
            <a:endParaRPr lang="en-US" altLang="en-US" dirty="0"/>
          </a:p>
        </p:txBody>
      </p:sp>
    </p:spTree>
    <p:extLst>
      <p:ext uri="{BB962C8B-B14F-4D97-AF65-F5344CB8AC3E}">
        <p14:creationId xmlns:p14="http://schemas.microsoft.com/office/powerpoint/2010/main" val="3219871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1742948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1342955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1780888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587311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3244833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199744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smtClean="0"/>
              <a:pPr>
                <a:defRPr/>
              </a:pPr>
              <a:t>‹#›</a:t>
            </a:fld>
            <a:endParaRPr lang="en-US" dirty="0"/>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10393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3383380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414588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2298482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3855693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5D1344-2FFA-D549-9EDD-6110474F9145}" type="slidenum">
              <a:rPr lang="en-US" smtClean="0"/>
              <a:pPr>
                <a:defRPr/>
              </a:pPr>
              <a:t>‹#›</a:t>
            </a:fld>
            <a:endParaRPr lang="en-US" dirty="0"/>
          </a:p>
        </p:txBody>
      </p:sp>
    </p:spTree>
    <p:extLst>
      <p:ext uri="{BB962C8B-B14F-4D97-AF65-F5344CB8AC3E}">
        <p14:creationId xmlns:p14="http://schemas.microsoft.com/office/powerpoint/2010/main" val="212126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7C97B8E-48DC-B64D-B005-3C962453D383}" type="slidenum">
              <a:rPr lang="en-US" smtClean="0"/>
              <a:pPr>
                <a:defRPr/>
              </a:pPr>
              <a:t>‹#›</a:t>
            </a:fld>
            <a:endParaRPr lang="en-US" dirty="0"/>
          </a:p>
        </p:txBody>
      </p:sp>
    </p:spTree>
    <p:extLst>
      <p:ext uri="{BB962C8B-B14F-4D97-AF65-F5344CB8AC3E}">
        <p14:creationId xmlns:p14="http://schemas.microsoft.com/office/powerpoint/2010/main" val="3086524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1EA03C2-83BC-4347-A67F-273FBE8BE4AA}" type="slidenum">
              <a:rPr lang="en-US" smtClean="0"/>
              <a:pPr>
                <a:defRPr/>
              </a:pPr>
              <a:t>‹#›</a:t>
            </a:fld>
            <a:endParaRPr lang="en-US" dirty="0"/>
          </a:p>
        </p:txBody>
      </p:sp>
    </p:spTree>
    <p:extLst>
      <p:ext uri="{BB962C8B-B14F-4D97-AF65-F5344CB8AC3E}">
        <p14:creationId xmlns:p14="http://schemas.microsoft.com/office/powerpoint/2010/main" val="3135722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13FD48-BA9E-D840-9CCA-947E5E272789}" type="slidenum">
              <a:rPr lang="en-US" smtClean="0"/>
              <a:pPr>
                <a:defRPr/>
              </a:pPr>
              <a:t>‹#›</a:t>
            </a:fld>
            <a:endParaRPr lang="en-US" dirty="0"/>
          </a:p>
        </p:txBody>
      </p:sp>
    </p:spTree>
    <p:extLst>
      <p:ext uri="{BB962C8B-B14F-4D97-AF65-F5344CB8AC3E}">
        <p14:creationId xmlns:p14="http://schemas.microsoft.com/office/powerpoint/2010/main" val="4155366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B0E53F-74FC-4644-8276-2D44CD9C434D}" type="slidenum">
              <a:rPr lang="en-US" smtClean="0"/>
              <a:pPr>
                <a:defRPr/>
              </a:pPr>
              <a:t>‹#›</a:t>
            </a:fld>
            <a:endParaRPr lang="en-US" dirty="0"/>
          </a:p>
        </p:txBody>
      </p:sp>
    </p:spTree>
    <p:extLst>
      <p:ext uri="{BB962C8B-B14F-4D97-AF65-F5344CB8AC3E}">
        <p14:creationId xmlns:p14="http://schemas.microsoft.com/office/powerpoint/2010/main" val="2537269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smtClean="0"/>
              <a:pPr>
                <a:defRPr/>
              </a:pPr>
              <a:t>‹#›</a:t>
            </a:fld>
            <a:endParaRPr lang="en-US" dirty="0"/>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74BD7E-8191-EF4F-A6F0-6C85301A9EEA}" type="slidenum">
              <a:rPr lang="en-US" smtClean="0"/>
              <a:pPr>
                <a:defRPr/>
              </a:pPr>
              <a:t>‹#›</a:t>
            </a:fld>
            <a:endParaRPr lang="en-US" dirty="0"/>
          </a:p>
        </p:txBody>
      </p:sp>
    </p:spTree>
    <p:extLst>
      <p:ext uri="{BB962C8B-B14F-4D97-AF65-F5344CB8AC3E}">
        <p14:creationId xmlns:p14="http://schemas.microsoft.com/office/powerpoint/2010/main" val="3483397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D4BFE-3AAC-F04C-9DA6-83FD0F28EC74}" type="slidenum">
              <a:rPr lang="en-US" smtClean="0"/>
              <a:pPr>
                <a:defRPr/>
              </a:pPr>
              <a:t>‹#›</a:t>
            </a:fld>
            <a:endParaRPr lang="en-US" dirty="0"/>
          </a:p>
        </p:txBody>
      </p:sp>
    </p:spTree>
    <p:extLst>
      <p:ext uri="{BB962C8B-B14F-4D97-AF65-F5344CB8AC3E}">
        <p14:creationId xmlns:p14="http://schemas.microsoft.com/office/powerpoint/2010/main" val="4105227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879D2C9-A6A0-4948-B1F2-5A9EFE03F42D}" type="slidenum">
              <a:rPr lang="en-US" smtClean="0"/>
              <a:pPr>
                <a:defRPr/>
              </a:pPr>
              <a:t>‹#›</a:t>
            </a:fld>
            <a:endParaRPr lang="en-US" dirty="0"/>
          </a:p>
        </p:txBody>
      </p:sp>
    </p:spTree>
    <p:extLst>
      <p:ext uri="{BB962C8B-B14F-4D97-AF65-F5344CB8AC3E}">
        <p14:creationId xmlns:p14="http://schemas.microsoft.com/office/powerpoint/2010/main" val="3577740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53275C2-F488-4340-BF88-C00D7E44C5C4}" type="slidenum">
              <a:rPr lang="en-US" smtClean="0"/>
              <a:pPr>
                <a:defRPr/>
              </a:pPr>
              <a:t>‹#›</a:t>
            </a:fld>
            <a:endParaRPr lang="en-US" dirty="0"/>
          </a:p>
        </p:txBody>
      </p:sp>
    </p:spTree>
    <p:extLst>
      <p:ext uri="{BB962C8B-B14F-4D97-AF65-F5344CB8AC3E}">
        <p14:creationId xmlns:p14="http://schemas.microsoft.com/office/powerpoint/2010/main" val="2708997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AC89F7-A230-174E-B41A-CEC095FFCB34}" type="slidenum">
              <a:rPr lang="en-US" smtClean="0"/>
              <a:pPr>
                <a:defRPr/>
              </a:pPr>
              <a:t>‹#›</a:t>
            </a:fld>
            <a:endParaRPr lang="en-US" dirty="0"/>
          </a:p>
        </p:txBody>
      </p:sp>
    </p:spTree>
    <p:extLst>
      <p:ext uri="{BB962C8B-B14F-4D97-AF65-F5344CB8AC3E}">
        <p14:creationId xmlns:p14="http://schemas.microsoft.com/office/powerpoint/2010/main" val="1959084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6CBA9A-C84F-D74B-B13F-B193D2E74F3A}" type="slidenum">
              <a:rPr lang="en-US" smtClean="0"/>
              <a:pPr>
                <a:defRPr/>
              </a:pPr>
              <a:t>‹#›</a:t>
            </a:fld>
            <a:endParaRPr lang="en-US" dirty="0"/>
          </a:p>
        </p:txBody>
      </p:sp>
    </p:spTree>
    <p:extLst>
      <p:ext uri="{BB962C8B-B14F-4D97-AF65-F5344CB8AC3E}">
        <p14:creationId xmlns:p14="http://schemas.microsoft.com/office/powerpoint/2010/main" val="2166311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1"/>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D60E1F-0642-5946-A882-E50E48F30E2A}" type="slidenum">
              <a:rPr lang="en-US" smtClean="0"/>
              <a:pPr>
                <a:defRPr/>
              </a:pPr>
              <a:t>‹#›</a:t>
            </a:fld>
            <a:endParaRPr lang="en-US" dirty="0"/>
          </a:p>
        </p:txBody>
      </p:sp>
    </p:spTree>
    <p:extLst>
      <p:ext uri="{BB962C8B-B14F-4D97-AF65-F5344CB8AC3E}">
        <p14:creationId xmlns:p14="http://schemas.microsoft.com/office/powerpoint/2010/main" val="490869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4"/>
            <a:ext cx="7772400" cy="1627187"/>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smtClean="0"/>
              <a:pPr>
                <a:defRPr/>
              </a:pPr>
              <a:t>‹#›</a:t>
            </a:fld>
            <a:endParaRPr lang="en-US" dirty="0"/>
          </a:p>
        </p:txBody>
      </p:sp>
    </p:spTree>
    <p:extLst>
      <p:ext uri="{BB962C8B-B14F-4D97-AF65-F5344CB8AC3E}">
        <p14:creationId xmlns:p14="http://schemas.microsoft.com/office/powerpoint/2010/main" val="18101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smtClean="0"/>
              <a:pPr>
                <a:defRPr/>
              </a:pPr>
              <a:t>‹#›</a:t>
            </a:fld>
            <a:endParaRPr lang="en-US" dirty="0"/>
          </a:p>
        </p:txBody>
      </p:sp>
    </p:spTree>
    <p:extLst>
      <p:ext uri="{BB962C8B-B14F-4D97-AF65-F5344CB8AC3E}">
        <p14:creationId xmlns:p14="http://schemas.microsoft.com/office/powerpoint/2010/main" val="17012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smtClean="0"/>
              <a:pPr>
                <a:defRPr/>
              </a:pPr>
              <a:t>‹#›</a:t>
            </a:fld>
            <a:endParaRPr lang="en-US" dirty="0"/>
          </a:p>
        </p:txBody>
      </p:sp>
    </p:spTree>
    <p:extLst>
      <p:ext uri="{BB962C8B-B14F-4D97-AF65-F5344CB8AC3E}">
        <p14:creationId xmlns:p14="http://schemas.microsoft.com/office/powerpoint/2010/main" val="120686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smtClean="0"/>
              <a:pPr>
                <a:defRPr/>
              </a:pPr>
              <a:t>‹#›</a:t>
            </a:fld>
            <a:endParaRPr lang="en-US" dirty="0"/>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smtClean="0"/>
              <a:pPr>
                <a:defRPr/>
              </a:pPr>
              <a:t>‹#›</a:t>
            </a:fld>
            <a:endParaRPr lang="en-US" dirty="0"/>
          </a:p>
        </p:txBody>
      </p:sp>
    </p:spTree>
    <p:extLst>
      <p:ext uri="{BB962C8B-B14F-4D97-AF65-F5344CB8AC3E}">
        <p14:creationId xmlns:p14="http://schemas.microsoft.com/office/powerpoint/2010/main" val="2161631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smtClean="0"/>
              <a:pPr>
                <a:defRPr/>
              </a:pPr>
              <a:t>‹#›</a:t>
            </a:fld>
            <a:endParaRPr lang="en-US" dirty="0"/>
          </a:p>
        </p:txBody>
      </p:sp>
    </p:spTree>
    <p:extLst>
      <p:ext uri="{BB962C8B-B14F-4D97-AF65-F5344CB8AC3E}">
        <p14:creationId xmlns:p14="http://schemas.microsoft.com/office/powerpoint/2010/main" val="896972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smtClean="0"/>
              <a:pPr>
                <a:defRPr/>
              </a:pPr>
              <a:t>‹#›</a:t>
            </a:fld>
            <a:endParaRPr lang="en-US" dirty="0"/>
          </a:p>
        </p:txBody>
      </p:sp>
    </p:spTree>
    <p:extLst>
      <p:ext uri="{BB962C8B-B14F-4D97-AF65-F5344CB8AC3E}">
        <p14:creationId xmlns:p14="http://schemas.microsoft.com/office/powerpoint/2010/main" val="1777707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smtClean="0"/>
              <a:pPr>
                <a:defRPr/>
              </a:pPr>
              <a:t>‹#›</a:t>
            </a:fld>
            <a:endParaRPr lang="en-US" dirty="0"/>
          </a:p>
        </p:txBody>
      </p:sp>
    </p:spTree>
    <p:extLst>
      <p:ext uri="{BB962C8B-B14F-4D97-AF65-F5344CB8AC3E}">
        <p14:creationId xmlns:p14="http://schemas.microsoft.com/office/powerpoint/2010/main" val="1256962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smtClean="0"/>
              <a:pPr>
                <a:defRPr/>
              </a:pPr>
              <a:t>‹#›</a:t>
            </a:fld>
            <a:endParaRPr lang="en-US" dirty="0"/>
          </a:p>
        </p:txBody>
      </p:sp>
    </p:spTree>
    <p:extLst>
      <p:ext uri="{BB962C8B-B14F-4D97-AF65-F5344CB8AC3E}">
        <p14:creationId xmlns:p14="http://schemas.microsoft.com/office/powerpoint/2010/main" val="339607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smtClean="0"/>
              <a:pPr>
                <a:defRPr/>
              </a:pPr>
              <a:t>‹#›</a:t>
            </a:fld>
            <a:endParaRPr lang="en-US" dirty="0"/>
          </a:p>
        </p:txBody>
      </p:sp>
    </p:spTree>
    <p:extLst>
      <p:ext uri="{BB962C8B-B14F-4D97-AF65-F5344CB8AC3E}">
        <p14:creationId xmlns:p14="http://schemas.microsoft.com/office/powerpoint/2010/main" val="2516583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smtClean="0"/>
              <a:pPr>
                <a:defRPr/>
              </a:pPr>
              <a:t>‹#›</a:t>
            </a:fld>
            <a:endParaRPr lang="en-US" dirty="0"/>
          </a:p>
        </p:txBody>
      </p:sp>
    </p:spTree>
    <p:extLst>
      <p:ext uri="{BB962C8B-B14F-4D97-AF65-F5344CB8AC3E}">
        <p14:creationId xmlns:p14="http://schemas.microsoft.com/office/powerpoint/2010/main" val="470612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smtClean="0"/>
              <a:pPr>
                <a:defRPr/>
              </a:pPr>
              <a:t>‹#›</a:t>
            </a:fld>
            <a:endParaRPr lang="en-US" dirty="0"/>
          </a:p>
        </p:txBody>
      </p:sp>
    </p:spTree>
    <p:extLst>
      <p:ext uri="{BB962C8B-B14F-4D97-AF65-F5344CB8AC3E}">
        <p14:creationId xmlns:p14="http://schemas.microsoft.com/office/powerpoint/2010/main" val="1878537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smtClean="0"/>
              <a:pPr>
                <a:defRPr/>
              </a:pPr>
              <a:t>‹#›</a:t>
            </a:fld>
            <a:endParaRPr lang="en-US" dirty="0"/>
          </a:p>
        </p:txBody>
      </p:sp>
    </p:spTree>
    <p:extLst>
      <p:ext uri="{BB962C8B-B14F-4D97-AF65-F5344CB8AC3E}">
        <p14:creationId xmlns:p14="http://schemas.microsoft.com/office/powerpoint/2010/main" val="134343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smtClean="0"/>
              <a:pPr>
                <a:defRPr/>
              </a:pPr>
              <a:t>‹#›</a:t>
            </a:fld>
            <a:endParaRPr lang="en-US" dirty="0"/>
          </a:p>
        </p:txBody>
      </p:sp>
    </p:spTree>
    <p:extLst>
      <p:ext uri="{BB962C8B-B14F-4D97-AF65-F5344CB8AC3E}">
        <p14:creationId xmlns:p14="http://schemas.microsoft.com/office/powerpoint/2010/main" val="371968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smtClean="0"/>
              <a:pPr>
                <a:defRPr/>
              </a:pPr>
              <a:t>‹#›</a:t>
            </a:fld>
            <a:endParaRPr lang="en-US" dirty="0"/>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B145A2F0-8EBE-F747-A400-3273FA2AD679}" type="slidenum">
              <a:rPr lang="en-US" smtClean="0"/>
              <a:pPr>
                <a:defRPr/>
              </a:pPr>
              <a:t>‹#›</a:t>
            </a:fld>
            <a:endParaRPr lang="en-US" dirty="0"/>
          </a:p>
        </p:txBody>
      </p:sp>
    </p:spTree>
    <p:extLst>
      <p:ext uri="{BB962C8B-B14F-4D97-AF65-F5344CB8AC3E}">
        <p14:creationId xmlns:p14="http://schemas.microsoft.com/office/powerpoint/2010/main" val="42351586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51F6F031-0D84-1541-823C-9316B14B300D}" type="slidenum">
              <a:rPr lang="en-US" smtClean="0"/>
              <a:pPr>
                <a:defRPr/>
              </a:pPr>
              <a:t>‹#›</a:t>
            </a:fld>
            <a:endParaRPr lang="en-US" dirty="0"/>
          </a:p>
        </p:txBody>
      </p:sp>
    </p:spTree>
    <p:extLst>
      <p:ext uri="{BB962C8B-B14F-4D97-AF65-F5344CB8AC3E}">
        <p14:creationId xmlns:p14="http://schemas.microsoft.com/office/powerpoint/2010/main" val="7680650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9FC524E2-85FE-6F43-B390-2A64BC17B07D}" type="slidenum">
              <a:rPr lang="en-US" smtClean="0"/>
              <a:pPr>
                <a:defRPr/>
              </a:pPr>
              <a:t>‹#›</a:t>
            </a:fld>
            <a:endParaRPr lang="en-US" dirty="0"/>
          </a:p>
        </p:txBody>
      </p:sp>
    </p:spTree>
    <p:extLst>
      <p:ext uri="{BB962C8B-B14F-4D97-AF65-F5344CB8AC3E}">
        <p14:creationId xmlns:p14="http://schemas.microsoft.com/office/powerpoint/2010/main" val="13873239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216229AE-CF8D-514E-8BB8-E08D99521FD3}" type="slidenum">
              <a:rPr lang="en-US" smtClean="0"/>
              <a:pPr>
                <a:defRPr/>
              </a:pPr>
              <a:t>‹#›</a:t>
            </a:fld>
            <a:endParaRPr lang="en-US" dirty="0"/>
          </a:p>
        </p:txBody>
      </p:sp>
    </p:spTree>
    <p:extLst>
      <p:ext uri="{BB962C8B-B14F-4D97-AF65-F5344CB8AC3E}">
        <p14:creationId xmlns:p14="http://schemas.microsoft.com/office/powerpoint/2010/main" val="36708650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B06EEE1A-3C82-8D45-B30D-43929B4DA28A}" type="slidenum">
              <a:rPr lang="en-US" smtClean="0"/>
              <a:pPr>
                <a:defRPr/>
              </a:pPr>
              <a:t>‹#›</a:t>
            </a:fld>
            <a:endParaRPr lang="en-US" dirty="0"/>
          </a:p>
        </p:txBody>
      </p:sp>
    </p:spTree>
    <p:extLst>
      <p:ext uri="{BB962C8B-B14F-4D97-AF65-F5344CB8AC3E}">
        <p14:creationId xmlns:p14="http://schemas.microsoft.com/office/powerpoint/2010/main" val="231871430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CD7F31B8-9469-4942-8C76-8E767FF332BB}" type="slidenum">
              <a:rPr lang="en-US" smtClean="0"/>
              <a:pPr>
                <a:defRPr/>
              </a:pPr>
              <a:t>‹#›</a:t>
            </a:fld>
            <a:endParaRPr lang="en-US" dirty="0"/>
          </a:p>
        </p:txBody>
      </p:sp>
    </p:spTree>
    <p:extLst>
      <p:ext uri="{BB962C8B-B14F-4D97-AF65-F5344CB8AC3E}">
        <p14:creationId xmlns:p14="http://schemas.microsoft.com/office/powerpoint/2010/main" val="13473209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15334ABD-F559-9748-A106-A1BB82B7FED3}" type="slidenum">
              <a:rPr lang="en-US" smtClean="0"/>
              <a:pPr>
                <a:defRPr/>
              </a:pPr>
              <a:t>‹#›</a:t>
            </a:fld>
            <a:endParaRPr lang="en-US" dirty="0"/>
          </a:p>
        </p:txBody>
      </p:sp>
    </p:spTree>
    <p:extLst>
      <p:ext uri="{BB962C8B-B14F-4D97-AF65-F5344CB8AC3E}">
        <p14:creationId xmlns:p14="http://schemas.microsoft.com/office/powerpoint/2010/main" val="423548225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236C914C-9183-3E42-8159-24FD37E55F16}" type="slidenum">
              <a:rPr lang="en-US" smtClean="0"/>
              <a:pPr>
                <a:defRPr/>
              </a:pPr>
              <a:t>‹#›</a:t>
            </a:fld>
            <a:endParaRPr lang="en-US" dirty="0"/>
          </a:p>
        </p:txBody>
      </p:sp>
    </p:spTree>
    <p:extLst>
      <p:ext uri="{BB962C8B-B14F-4D97-AF65-F5344CB8AC3E}">
        <p14:creationId xmlns:p14="http://schemas.microsoft.com/office/powerpoint/2010/main" val="58006967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D242E54C-47FE-574E-AC73-ED121B072AFA}" type="slidenum">
              <a:rPr lang="en-US" smtClean="0"/>
              <a:pPr>
                <a:defRPr/>
              </a:pPr>
              <a:t>‹#›</a:t>
            </a:fld>
            <a:endParaRPr lang="en-US" dirty="0"/>
          </a:p>
        </p:txBody>
      </p:sp>
    </p:spTree>
    <p:extLst>
      <p:ext uri="{BB962C8B-B14F-4D97-AF65-F5344CB8AC3E}">
        <p14:creationId xmlns:p14="http://schemas.microsoft.com/office/powerpoint/2010/main" val="384645796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6EBC22C6-CFFE-8146-BA50-453D6F317FAF}" type="slidenum">
              <a:rPr lang="en-US" smtClean="0"/>
              <a:pPr>
                <a:defRPr/>
              </a:pPr>
              <a:t>‹#›</a:t>
            </a:fld>
            <a:endParaRPr lang="en-US" dirty="0"/>
          </a:p>
        </p:txBody>
      </p:sp>
    </p:spTree>
    <p:extLst>
      <p:ext uri="{BB962C8B-B14F-4D97-AF65-F5344CB8AC3E}">
        <p14:creationId xmlns:p14="http://schemas.microsoft.com/office/powerpoint/2010/main" val="32440323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smtClean="0"/>
              <a:pPr>
                <a:defRPr/>
              </a:pPr>
              <a:t>‹#›</a:t>
            </a:fld>
            <a:endParaRPr lang="en-US" dirty="0"/>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1A6B47F6-AD0C-4E4A-9510-BB71D9DE58B6}" type="slidenum">
              <a:rPr lang="en-US" smtClean="0"/>
              <a:pPr>
                <a:defRPr/>
              </a:pPr>
              <a:t>‹#›</a:t>
            </a:fld>
            <a:endParaRPr lang="en-US" dirty="0"/>
          </a:p>
        </p:txBody>
      </p:sp>
    </p:spTree>
    <p:extLst>
      <p:ext uri="{BB962C8B-B14F-4D97-AF65-F5344CB8AC3E}">
        <p14:creationId xmlns:p14="http://schemas.microsoft.com/office/powerpoint/2010/main" val="158501668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smtClean="0"/>
              <a:pPr>
                <a:defRPr/>
              </a:pPr>
              <a:t>‹#›</a:t>
            </a:fld>
            <a:endParaRPr lang="en-US" dirty="0"/>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7"/>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44636D38-9829-904F-BF84-7751614406EA}" type="slidenum">
              <a:rPr lang="en-US" smtClean="0"/>
              <a:pPr>
                <a:defRPr/>
              </a:pPr>
              <a:t>‹#›</a:t>
            </a:fld>
            <a:endParaRPr lang="en-US" dirty="0"/>
          </a:p>
        </p:txBody>
      </p:sp>
    </p:spTree>
    <p:extLst>
      <p:ext uri="{BB962C8B-B14F-4D97-AF65-F5344CB8AC3E}">
        <p14:creationId xmlns:p14="http://schemas.microsoft.com/office/powerpoint/2010/main" val="12700079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4B5406-AB62-7B4C-AE0B-208007F517AE}"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64623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1D27A40F-E5CE-634C-A038-AA1ADCB50F49}"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44436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DD41FB-E8DD-774A-A644-4B49BB672507}"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94026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D48FE96-8055-8F4F-8BB6-29B8F7745B10}" type="slidenum">
              <a:rPr lang="en-US" smtClean="0"/>
              <a:pPr>
                <a:defRPr/>
              </a:pPr>
              <a:t>‹#›</a:t>
            </a:fld>
            <a:endParaRPr lang="en-US" dirty="0"/>
          </a:p>
        </p:txBody>
      </p:sp>
      <p:sp>
        <p:nvSpPr>
          <p:cNvPr id="9"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9458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AC4235D-9F28-094B-8476-563A2EFF594A}" type="slidenum">
              <a:rPr lang="en-US" smtClean="0"/>
              <a:pPr>
                <a:defRPr/>
              </a:pPr>
              <a:t>‹#›</a:t>
            </a:fld>
            <a:endParaRPr lang="en-US" dirty="0"/>
          </a:p>
        </p:txBody>
      </p:sp>
      <p:sp>
        <p:nvSpPr>
          <p:cNvPr id="5"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50905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smtClean="0"/>
              <a:pPr>
                <a:defRPr/>
              </a:pPr>
              <a:t>‹#›</a:t>
            </a:fld>
            <a:endParaRPr lang="en-US" dirty="0"/>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9BAF31A-B800-DF49-A6DF-F4EA19D2197C}" type="slidenum">
              <a:rPr lang="en-US" smtClean="0"/>
              <a:pPr>
                <a:defRPr/>
              </a:pPr>
              <a:t>‹#›</a:t>
            </a:fld>
            <a:endParaRPr lang="en-US" dirty="0"/>
          </a:p>
        </p:txBody>
      </p:sp>
      <p:sp>
        <p:nvSpPr>
          <p:cNvPr id="4"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59187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DB0AE28-1333-8D4E-919C-07A6AF89AEB1}"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76703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F27193B-AF37-BD4B-96E8-D47664BA9A96}"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95717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7E7DCC1-1207-0946-A5A9-1F3CF44B09F2}"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7329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9D0E481-A7B7-834A-9BDD-28ACC905145C}"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63875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466897C-8AB3-964B-B910-0539BE5DC650}" type="slidenum">
              <a:rPr lang="en-US" smtClean="0"/>
              <a:pPr>
                <a:defRPr/>
              </a:pPr>
              <a:t>‹#›</a:t>
            </a:fld>
            <a:endParaRPr lang="en-US" dirty="0"/>
          </a:p>
        </p:txBody>
      </p:sp>
      <p:sp>
        <p:nvSpPr>
          <p:cNvPr id="8"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825256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895FE826-C145-CD46-9051-B12895A026B3}" type="slidenum">
              <a:rPr lang="en-US" smtClean="0"/>
              <a:pPr>
                <a:defRPr/>
              </a:pPr>
              <a:t>‹#›</a:t>
            </a:fld>
            <a:endParaRPr lang="en-US" dirty="0"/>
          </a:p>
        </p:txBody>
      </p:sp>
    </p:spTree>
    <p:extLst>
      <p:ext uri="{BB962C8B-B14F-4D97-AF65-F5344CB8AC3E}">
        <p14:creationId xmlns:p14="http://schemas.microsoft.com/office/powerpoint/2010/main" val="466801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E43BB4A3-0558-9043-AB7A-6078835F64A1}"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95772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D09955D-3F35-074F-A37F-F27382BD043B}" type="slidenum">
              <a:rPr lang="en-US" smtClean="0"/>
              <a:pPr>
                <a:defRPr/>
              </a:pPr>
              <a:t>‹#›</a:t>
            </a:fld>
            <a:endParaRPr lang="en-US" dirty="0"/>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3031734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191B80EE-0429-E545-A11C-87B93E36A077}" type="slidenum">
              <a:rPr lang="en-US" smtClean="0"/>
              <a:pPr>
                <a:defRPr/>
              </a:pPr>
              <a:t>‹#›</a:t>
            </a:fld>
            <a:endParaRPr lang="en-US" dirty="0"/>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6502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theme" Target="../theme/theme1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6" Type="http://schemas.openxmlformats.org/officeDocument/2006/relationships/theme" Target="../theme/theme13.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6" Type="http://schemas.openxmlformats.org/officeDocument/2006/relationships/theme" Target="../theme/theme17.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4.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dirty="0">
                <a:solidFill>
                  <a:srgbClr val="FFFFFF"/>
                </a:solidFill>
                <a:latin typeface="Times New Roman" charset="0"/>
                <a:cs typeface="Arial" panose="020B0604020202020204" pitchFamily="34"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dirty="0">
                <a:solidFill>
                  <a:srgbClr val="FFFFFF"/>
                </a:solidFill>
                <a:latin typeface="Times New Roman" charset="0"/>
                <a:cs typeface="Arial" panose="020B0604020202020204" pitchFamily="34"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l">
                <a:defRPr/>
              </a:pPr>
              <a:endParaRPr lang="en-US" b="1" i="0" dirty="0">
                <a:solidFill>
                  <a:srgbClr val="FFFFFF"/>
                </a:solidFill>
                <a:latin typeface="Arial" panose="020B0604020202020204" pitchFamily="34" charset="0"/>
                <a:cs typeface="Arial" panose="020B0604020202020204" pitchFamily="34"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1" i="0" baseline="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1" i="0" baseline="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1" i="0" baseline="0">
                <a:solidFill>
                  <a:srgbClr val="FFFFFF"/>
                </a:solidFill>
                <a:latin typeface="Arial" panose="020B0604020202020204" pitchFamily="34" charset="0"/>
                <a:cs typeface="Arial" panose="020B0604020202020204" pitchFamily="34" charset="0"/>
              </a:defRPr>
            </a:lvl1pPr>
          </a:lstStyle>
          <a:p>
            <a:pPr>
              <a:defRPr/>
            </a:pPr>
            <a:fld id="{2686BE63-3571-D849-BFBA-CCAE4F9BF726}"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20530290"/>
      </p:ext>
    </p:extLst>
  </p:cSld>
  <p:clrMap bg1="lt1" tx1="dk1" bg2="lt2" tx2="dk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1"/>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gn="l"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4821" y="6568203"/>
            <a:ext cx="101662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88079" y="6542804"/>
            <a:ext cx="821059"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811790404"/>
      </p:ext>
    </p:extLst>
  </p:cSld>
  <p:clrMap bg1="dk2" tx1="lt1" bg2="dk1" tx2="lt2" accent1="accent1" accent2="accent2" accent3="accent3" accent4="accent4" accent5="accent5" accent6="accent6" hlink="hlink" folHlink="folHlink"/>
  <p:sldLayoutIdLst>
    <p:sldLayoutId id="2147486350" r:id="rId1"/>
    <p:sldLayoutId id="2147486351" r:id="rId2"/>
    <p:sldLayoutId id="2147486352" r:id="rId3"/>
    <p:sldLayoutId id="2147486353" r:id="rId4"/>
    <p:sldLayoutId id="2147486354" r:id="rId5"/>
    <p:sldLayoutId id="2147486355" r:id="rId6"/>
    <p:sldLayoutId id="2147486356" r:id="rId7"/>
    <p:sldLayoutId id="2147486357" r:id="rId8"/>
    <p:sldLayoutId id="2147486358" r:id="rId9"/>
    <p:sldLayoutId id="2147486359" r:id="rId10"/>
    <p:sldLayoutId id="21474863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4933484"/>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DA1F15F-BAE8-174F-95CC-FFA27A1C7AE7}" type="slidenum">
              <a:rPr lang="en-US" smtClean="0"/>
              <a:pPr>
                <a:defRPr/>
              </a:pPr>
              <a:t>‹#›</a:t>
            </a:fld>
            <a:endParaRPr lang="en-US" dirty="0"/>
          </a:p>
        </p:txBody>
      </p:sp>
    </p:spTree>
    <p:extLst>
      <p:ext uri="{BB962C8B-B14F-4D97-AF65-F5344CB8AC3E}">
        <p14:creationId xmlns:p14="http://schemas.microsoft.com/office/powerpoint/2010/main" val="1842700207"/>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9"/>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1"/>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AD70AB88-3E86-5548-9DBD-5B92D00AF874}" type="slidenum">
              <a:rPr lang="en-US" altLang="en-US" smtClean="0"/>
              <a:pPr/>
              <a:t>‹#›</a:t>
            </a:fld>
            <a:endParaRPr lang="en-US" altLang="en-US" dirty="0"/>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499" y="1701801"/>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i="0" dirty="0">
              <a:latin typeface="Arial" panose="020B0604020202020204" pitchFamily="34" charset="0"/>
            </a:endParaRPr>
          </a:p>
        </p:txBody>
      </p:sp>
    </p:spTree>
    <p:extLst>
      <p:ext uri="{BB962C8B-B14F-4D97-AF65-F5344CB8AC3E}">
        <p14:creationId xmlns:p14="http://schemas.microsoft.com/office/powerpoint/2010/main" val="619832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fontAlgn="base">
        <a:spcBef>
          <a:spcPct val="0"/>
        </a:spcBef>
        <a:spcAft>
          <a:spcPct val="0"/>
        </a:spcAft>
        <a:defRPr sz="4000" b="1" i="0" kern="1200">
          <a:solidFill>
            <a:schemeClr val="tx1"/>
          </a:solidFill>
          <a:latin typeface="Arial" panose="020B0604020202020204" pitchFamily="34" charset="0"/>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1"/>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1"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96"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8824C9D-66DC-AF44-83AE-B244BE49335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4" y="1"/>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19F35F8C-3611-034B-B420-47451A72CF37}"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cs typeface="Geneva" charset="0"/>
              </a:defRPr>
            </a:lvl1pPr>
          </a:lstStyle>
          <a:p>
            <a:pPr>
              <a:defRPr/>
            </a:pPr>
            <a:fld id="{A36B3428-A2D8-B349-A889-86C8E7ABF353}" type="slidenum">
              <a:rPr lang="en-US" smtClean="0"/>
              <a:pPr>
                <a:defRPr/>
              </a:pPr>
              <a:t>‹#›</a:t>
            </a:fld>
            <a:endParaRPr lang="en-US" dirty="0"/>
          </a:p>
        </p:txBody>
      </p:sp>
      <p:grpSp>
        <p:nvGrpSpPr>
          <p:cNvPr id="94212" name="Group 4"/>
          <p:cNvGrpSpPr>
            <a:grpSpLocks/>
          </p:cNvGrpSpPr>
          <p:nvPr/>
        </p:nvGrpSpPr>
        <p:grpSpPr bwMode="auto">
          <a:xfrm>
            <a:off x="1" y="1"/>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74750E22-B6DA-4A40-8D9E-C4E426F20D6F}" type="slidenum">
              <a:rPr lang="en-US" smtClean="0"/>
              <a:pPr>
                <a:defRPr/>
              </a:pPr>
              <a:t>‹#›</a:t>
            </a:fld>
            <a:endParaRPr lang="en-US" dirty="0"/>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8.xml"/></Relationships>
</file>

<file path=ppt/slides/_rels/slide11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179.xml"/></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7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71.xml"/><Relationship Id="rId4" Type="http://schemas.openxmlformats.org/officeDocument/2006/relationships/image" Target="../media/image17.png"/></Relationships>
</file>

<file path=ppt/slides/_rels/slide1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7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71.xml"/></Relationships>
</file>

<file path=ppt/slides/_rels/slide1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6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8.xml"/></Relationships>
</file>

<file path=ppt/slides/_rels/slide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71.xml"/></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7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71.xml"/><Relationship Id="rId4" Type="http://schemas.openxmlformats.org/officeDocument/2006/relationships/image" Target="../media/image17.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7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71.xml"/><Relationship Id="rId4" Type="http://schemas.openxmlformats.org/officeDocument/2006/relationships/image" Target="../media/image10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4.xml"/><Relationship Id="rId1" Type="http://schemas.openxmlformats.org/officeDocument/2006/relationships/slideLayout" Target="../slideLayouts/slideLayout70.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68.xml"/><Relationship Id="rId1" Type="http://schemas.openxmlformats.org/officeDocument/2006/relationships/themeOverride" Target="../theme/themeOverr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8.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1.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1.xml"/><Relationship Id="rId1" Type="http://schemas.openxmlformats.org/officeDocument/2006/relationships/themeOverride" Target="../theme/themeOverride4.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5.xml"/><Relationship Id="rId1" Type="http://schemas.openxmlformats.org/officeDocument/2006/relationships/tags" Target="../tags/tag1.xml"/><Relationship Id="rId4" Type="http://schemas.openxmlformats.org/officeDocument/2006/relationships/image" Target="../media/image6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15.xml"/><Relationship Id="rId1" Type="http://schemas.openxmlformats.org/officeDocument/2006/relationships/tags" Target="../tags/tag2.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209.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8.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1"/>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٢ صموئيل</a:t>
            </a:r>
            <a:endParaRPr lang="en-US"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cs typeface="ＭＳ Ｐゴシック" charset="0"/>
              </a:rPr>
              <a:t>كن لطيفاً</a:t>
            </a:r>
            <a:endParaRPr lang="en-US" sz="8000" dirty="0">
              <a:effectLst>
                <a:glow rad="127000">
                  <a:schemeClr val="tx1"/>
                </a:glow>
              </a:effectLst>
              <a:ea typeface="ＭＳ Ｐゴシック" charset="0"/>
              <a:cs typeface="ＭＳ Ｐゴシック" charset="0"/>
            </a:endParaRPr>
          </a:p>
        </p:txBody>
      </p:sp>
      <p:sp>
        <p:nvSpPr>
          <p:cNvPr id="6"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73058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يقدم الله </a:t>
            </a:r>
            <a:r>
              <a:rPr lang="ar-JO" sz="4800" dirty="0">
                <a:solidFill>
                  <a:srgbClr val="FFFF00"/>
                </a:solidFill>
                <a:effectLst>
                  <a:glow rad="127000">
                    <a:schemeClr val="tx1"/>
                  </a:glow>
                </a:effectLst>
                <a:ea typeface="ＭＳ Ｐゴシック" charset="0"/>
                <a:cs typeface="ＭＳ Ｐゴシック" charset="0"/>
              </a:rPr>
              <a:t>اللطف</a:t>
            </a:r>
            <a:r>
              <a:rPr lang="ar-JO" sz="4800" dirty="0">
                <a:effectLst>
                  <a:glow rad="127000">
                    <a:schemeClr val="tx1"/>
                  </a:glow>
                </a:effectLst>
                <a:ea typeface="ＭＳ Ｐゴシック" charset="0"/>
                <a:cs typeface="ＭＳ Ｐゴシック" charset="0"/>
              </a:rPr>
              <a:t> لنا حتى نكون لطفاء نحو الآخرين؟</a:t>
            </a:r>
            <a:endParaRPr lang="en-US" sz="4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01392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791076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ar-JO" sz="3600" dirty="0"/>
              <a:t>يعطي أخيتوفل نصيحة جيدة لأبشالوم لملاحقة داود في الحال (2 صم 17: 1-4)</a:t>
            </a:r>
            <a:endParaRPr lang="en-US" sz="3600"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9"/>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0"/>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ar-JO" sz="3600" dirty="0"/>
              <a:t>يعطي حوشاي نصيحة سيئة لأبشالوم لملاحقة داود فيما بعد (2 صم 17: 5-14)</a:t>
            </a:r>
            <a:endParaRPr lang="en-US" sz="3600"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870824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2" y="1"/>
            <a:ext cx="9196388" cy="594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ar-JO" sz="4000" dirty="0">
                <a:solidFill>
                  <a:srgbClr val="FFFFFF"/>
                </a:solidFill>
                <a:effectLst>
                  <a:glow rad="317500">
                    <a:schemeClr val="bg1"/>
                  </a:glow>
                </a:effectLst>
              </a:rPr>
              <a:t>يوم سيء بسبب شعر أبشالوم (18 : 9)</a:t>
            </a:r>
            <a:endParaRPr lang="en-US" sz="4000" dirty="0">
              <a:solidFill>
                <a:srgbClr val="FFFFFF"/>
              </a:solidFill>
              <a:effectLst>
                <a:glow rad="317500">
                  <a:schemeClr val="bg1"/>
                </a:glow>
              </a:effectLst>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008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58" name="Rectangle 5"/>
          <p:cNvSpPr>
            <a:spLocks noChangeArrowheads="1"/>
          </p:cNvSpPr>
          <p:nvPr/>
        </p:nvSpPr>
        <p:spPr bwMode="auto">
          <a:xfrm>
            <a:off x="5105400" y="1892014"/>
            <a:ext cx="38862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ar-JO" altLang="ja-JP" sz="3200" b="1" dirty="0">
                <a:solidFill>
                  <a:srgbClr val="FFFFFF"/>
                </a:solidFill>
                <a:latin typeface="Arial" panose="020B0604020202020204" pitchFamily="34" charset="0"/>
                <a:cs typeface="Arial" panose="020B0604020202020204" pitchFamily="34" charset="0"/>
              </a:rPr>
              <a:t>فقال يؤاب إني لا أصبر هكذا أمامك فأخذ ثلاثة سهام بيده و نشبها في قلب أبشالوم و هو بعد حي في قلب البطمة </a:t>
            </a:r>
          </a:p>
          <a:p>
            <a:endParaRPr lang="ar-JO" sz="3200" b="1" dirty="0">
              <a:solidFill>
                <a:srgbClr val="FFFFFF"/>
              </a:solidFill>
              <a:latin typeface="Arial" panose="020B0604020202020204" pitchFamily="34" charset="0"/>
              <a:cs typeface="Arial" panose="020B0604020202020204" pitchFamily="34" charset="0"/>
            </a:endParaRPr>
          </a:p>
          <a:p>
            <a:r>
              <a:rPr lang="ar-JO" sz="3200" b="1" dirty="0">
                <a:solidFill>
                  <a:srgbClr val="FFFFFF"/>
                </a:solidFill>
                <a:latin typeface="Arial" panose="020B0604020202020204" pitchFamily="34" charset="0"/>
                <a:cs typeface="Arial" panose="020B0604020202020204" pitchFamily="34" charset="0"/>
              </a:rPr>
              <a:t>2 صموئيل 18 : 14</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7" y="-107949"/>
            <a:ext cx="9310688" cy="696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7092280" y="1"/>
            <a:ext cx="2160240" cy="2204864"/>
          </a:xfrm>
        </p:spPr>
        <p:txBody>
          <a:bodyPr/>
          <a:lstStyle/>
          <a:p>
            <a:pPr algn="ctr" eaLnBrk="1" hangingPunct="1">
              <a:defRPr/>
            </a:pPr>
            <a:r>
              <a:rPr lang="ar-JO" sz="4000" dirty="0">
                <a:solidFill>
                  <a:srgbClr val="FFFFFF"/>
                </a:solidFill>
                <a:effectLst>
                  <a:glow rad="317500">
                    <a:schemeClr val="bg1"/>
                  </a:glow>
                </a:effectLst>
              </a:rPr>
              <a:t>2 صم   18 : 33</a:t>
            </a:r>
            <a:endParaRPr lang="en-US" sz="4000" dirty="0">
              <a:solidFill>
                <a:srgbClr val="FFFFFF"/>
              </a:solidFill>
              <a:effectLst>
                <a:glow rad="317500">
                  <a:schemeClr val="bg1"/>
                </a:glow>
              </a:effectLst>
            </a:endParaRP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defRPr/>
            </a:pPr>
            <a:r>
              <a:rPr lang="ar-JO" sz="2800" i="0" dirty="0">
                <a:latin typeface="Arial" panose="020B0604020202020204" pitchFamily="34" charset="0"/>
                <a:cs typeface="Arial" panose="020B0604020202020204" pitchFamily="34" charset="0"/>
              </a:rPr>
              <a:t>فانزعج الملك و صعد إلى علية الباب و كان يبكي و يقول هكذا و هو يتمشى يا ابني أبشالوم يا ابني يا ابني أبشالوم يا ليتني مت عوضاً عنك يا أبشالوم ابني يا ابني </a:t>
            </a:r>
            <a:endParaRPr lang="en-US" sz="2800" i="0" dirty="0">
              <a:latin typeface="Arial" panose="020B0604020202020204" pitchFamily="34" charset="0"/>
              <a:cs typeface="Arial" panose="020B0604020202020204" pitchFamily="34"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134458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cs typeface="ＭＳ Ｐゴシック" charset="0"/>
              </a:rPr>
              <a:t>المملكة   المنقسمة</a:t>
            </a:r>
            <a:endParaRPr lang="en-US" dirty="0">
              <a:effectLst>
                <a:glow rad="127000">
                  <a:schemeClr val="tx1"/>
                </a:glow>
              </a:effectLst>
              <a:ea typeface="ＭＳ Ｐゴシック" charset="0"/>
              <a:cs typeface="ＭＳ Ｐゴシック" charset="0"/>
            </a:endParaRPr>
          </a:p>
        </p:txBody>
      </p:sp>
      <p:sp>
        <p:nvSpPr>
          <p:cNvPr id="10" name="Text Box 6"/>
          <p:cNvSpPr txBox="1">
            <a:spLocks noChangeArrowheads="1"/>
          </p:cNvSpPr>
          <p:nvPr/>
        </p:nvSpPr>
        <p:spPr bwMode="auto">
          <a:xfrm>
            <a:off x="4239156" y="419469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38548" y="224635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 19</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آرام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1" y="627856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13630"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latin typeface="Arial" panose="020B0604020202020204" pitchFamily="34" charset="0"/>
                <a:cs typeface="Arial" panose="020B0604020202020204" pitchFamily="34" charset="0"/>
              </a:rPr>
              <a:t>عاد داود إلى مملكة مستعادة في أورشليم لكن التقسيم بين الشمال والجنوب استمر.</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dirty="0">
                <a:solidFill>
                  <a:srgbClr val="FFFFFF"/>
                </a:solidFill>
                <a:effectLst>
                  <a:glow rad="317500">
                    <a:schemeClr val="bg1"/>
                  </a:glow>
                </a:effectLst>
              </a:rPr>
              <a:t>حزن في غير محله</a:t>
            </a:r>
            <a:endParaRPr lang="en-US" sz="4000" dirty="0">
              <a:solidFill>
                <a:srgbClr val="FFFFFF"/>
              </a:solidFill>
              <a:effectLst>
                <a:glow rad="317500">
                  <a:schemeClr val="bg1"/>
                </a:glow>
              </a:effectLst>
            </a:endParaRPr>
          </a:p>
        </p:txBody>
      </p:sp>
      <p:sp>
        <p:nvSpPr>
          <p:cNvPr id="5" name="Rectangle 2"/>
          <p:cNvSpPr txBox="1">
            <a:spLocks noChangeArrowheads="1"/>
          </p:cNvSpPr>
          <p:nvPr/>
        </p:nvSpPr>
        <p:spPr bwMode="auto">
          <a:xfrm>
            <a:off x="5292080" y="4077073"/>
            <a:ext cx="38622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يؤاب يوبخ داود على قيادته الضعيفة</a:t>
            </a:r>
          </a:p>
          <a:p>
            <a:pPr algn="ctr" eaLnBrk="1" hangingPunct="1">
              <a:defRPr/>
            </a:pPr>
            <a:r>
              <a:rPr lang="en-US" sz="36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19 : 5 - 7</a:t>
            </a:r>
            <a:r>
              <a:rPr lang="en-US" sz="36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1" y="836613"/>
            <a:ext cx="4754563"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71654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لطف الله يعطينا </a:t>
            </a:r>
            <a:r>
              <a:rPr lang="ar-JO" sz="4800" dirty="0">
                <a:solidFill>
                  <a:srgbClr val="FFFF00"/>
                </a:solidFill>
                <a:effectLst>
                  <a:glow rad="127000">
                    <a:schemeClr val="tx1"/>
                  </a:glow>
                </a:effectLst>
                <a:ea typeface="ＭＳ Ｐゴシック" charset="0"/>
                <a:cs typeface="ＭＳ Ｐゴシック" charset="0"/>
              </a:rPr>
              <a:t>قادة</a:t>
            </a:r>
            <a:r>
              <a:rPr lang="ar-JO" sz="4800" dirty="0">
                <a:effectLst>
                  <a:glow rad="127000">
                    <a:schemeClr val="tx1"/>
                  </a:glow>
                </a:effectLst>
                <a:ea typeface="ＭＳ Ｐゴシック" charset="0"/>
                <a:cs typeface="ＭＳ Ｐゴシック" charset="0"/>
              </a:rPr>
              <a:t> (1 – 10)</a:t>
            </a:r>
            <a:endParaRPr lang="en-US" sz="4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3233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20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608006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9" y="274638"/>
            <a:ext cx="7859712" cy="1066800"/>
          </a:xfrm>
          <a:solidFill>
            <a:schemeClr val="tx1"/>
          </a:solidFill>
        </p:spPr>
        <p:txBody>
          <a:bodyPr/>
          <a:lstStyle/>
          <a:p>
            <a:pPr eaLnBrk="1" hangingPunct="1"/>
            <a:r>
              <a:rPr lang="ar-JO" dirty="0">
                <a:solidFill>
                  <a:srgbClr val="FFFFFF"/>
                </a:solidFill>
                <a:ea typeface="ＭＳ Ｐゴシック" charset="0"/>
                <a:cs typeface="ＭＳ Ｐゴシック" charset="0"/>
              </a:rPr>
              <a:t>سنوات داود الأخيرة</a:t>
            </a:r>
            <a:endParaRPr lang="en-US" dirty="0">
              <a:solidFill>
                <a:srgbClr val="FFFFFF"/>
              </a:solidFill>
              <a:ea typeface="ＭＳ Ｐゴシック" charset="0"/>
              <a:cs typeface="ＭＳ Ｐゴシック" charset="0"/>
            </a:endParaRPr>
          </a:p>
        </p:txBody>
      </p:sp>
      <p:sp>
        <p:nvSpPr>
          <p:cNvPr id="253954" name="Text Box 6"/>
          <p:cNvSpPr txBox="1">
            <a:spLocks noChangeArrowheads="1"/>
          </p:cNvSpPr>
          <p:nvPr/>
        </p:nvSpPr>
        <p:spPr bwMode="auto">
          <a:xfrm>
            <a:off x="8388943" y="73969"/>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rPr>
              <a:t>214</a:t>
            </a:r>
            <a:endParaRPr lang="en-US" sz="1800" b="1" dirty="0">
              <a:solidFill>
                <a:srgbClr val="000000"/>
              </a:solidFill>
              <a:latin typeface="Arial" panose="020B0604020202020204" pitchFamily="34" charset="0"/>
            </a:endParaRPr>
          </a:p>
        </p:txBody>
      </p:sp>
      <p:sp>
        <p:nvSpPr>
          <p:cNvPr id="253955" name="Rectangle 7"/>
          <p:cNvSpPr>
            <a:spLocks noChangeArrowheads="1"/>
          </p:cNvSpPr>
          <p:nvPr/>
        </p:nvSpPr>
        <p:spPr bwMode="auto">
          <a:xfrm>
            <a:off x="838200" y="1600200"/>
            <a:ext cx="7543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ar-JO" sz="3600" b="1" dirty="0">
                <a:solidFill>
                  <a:srgbClr val="FFFF00"/>
                </a:solidFill>
                <a:latin typeface="Arial" panose="020B0604020202020204" pitchFamily="34" charset="0"/>
              </a:rPr>
              <a:t>يقدم ملحق في الفصول 21-24 من سنوات داود الأخيرة روايات إضافية عن إخفاقاته ونجاحاته كمؤشر على بركة الله المستمرة لسلالة داود بينما لا يزال يعاقب الخطيئة</a:t>
            </a:r>
            <a:endParaRPr lang="en-US" sz="3600" b="1" dirty="0">
              <a:solidFill>
                <a:srgbClr val="FFFF00"/>
              </a:solidFill>
              <a:latin typeface="Arial" panose="020B0604020202020204" pitchFamily="34" charset="0"/>
            </a:endParaRPr>
          </a:p>
        </p:txBody>
      </p:sp>
    </p:spTree>
    <p:extLst>
      <p:ext uri="{BB962C8B-B14F-4D97-AF65-F5344CB8AC3E}">
        <p14:creationId xmlns:p14="http://schemas.microsoft.com/office/powerpoint/2010/main" val="2557276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21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667945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nvGraphicFramePr>
        <p:xfrm>
          <a:off x="1524000" y="755651"/>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ملحق</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ثناء</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ملخص</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الإصحاحات 21 - 24</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الكبرياء</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الإتضاع</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24</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21 - 23</a:t>
                      </a:r>
                      <a:r>
                        <a:rPr kumimoji="0" lang="en-US" sz="2800" b="1" i="0" u="none" strike="noStrike" cap="none" normalizeH="0" baseline="0" dirty="0">
                          <a:ln>
                            <a:noFill/>
                          </a:ln>
                          <a:solidFill>
                            <a:srgbClr val="FFFF00"/>
                          </a:solidFill>
                          <a:effectLst/>
                          <a:latin typeface="Arial" panose="020B0604020202020204" pitchFamily="34"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على كل إسرائيل</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من اورشليم</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33 سنة (1004 – 971 ق.م)</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2" y="76201"/>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rPr>
              <a:t>209</a:t>
            </a:r>
            <a:endParaRPr lang="en-US" b="1" dirty="0">
              <a:solidFill>
                <a:schemeClr val="bg1"/>
              </a:solidFill>
              <a:latin typeface="Arial" panose="020B0604020202020204" pitchFamily="34" charset="0"/>
            </a:endParaRP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ar-JO" sz="2400" dirty="0">
                <a:solidFill>
                  <a:schemeClr val="bg1"/>
                </a:solidFill>
                <a:ea typeface="ＭＳ Ｐゴシック" charset="0"/>
                <a:cs typeface="ＭＳ Ｐゴシック" charset="0"/>
              </a:rPr>
              <a:t>جدول الملحق</a:t>
            </a:r>
            <a:endParaRPr lang="en-US" sz="2400" dirty="0">
              <a:solidFill>
                <a:schemeClr val="bg1"/>
              </a:solidFill>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22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394290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7"/>
            <a:ext cx="2952328"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latin typeface="Arial" panose="020B0604020202020204" pitchFamily="34" charset="0"/>
                <a:cs typeface="Arial" panose="020B0604020202020204" pitchFamily="34" charset="0"/>
              </a:rPr>
              <a:t>حافظ داود على إتضاع شبابه</a:t>
            </a:r>
            <a:endParaRPr lang="en-US" dirty="0">
              <a:solidFill>
                <a:schemeClr val="bg1"/>
              </a:solidFill>
              <a:latin typeface="Arial" panose="020B0604020202020204" pitchFamily="34" charset="0"/>
              <a:cs typeface="Arial" panose="020B0604020202020204" pitchFamily="34" charset="0"/>
            </a:endParaRPr>
          </a:p>
        </p:txBody>
      </p:sp>
      <p:pic>
        <p:nvPicPr>
          <p:cNvPr id="25497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9238" y="908050"/>
            <a:ext cx="5492751" cy="547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1"/>
          <p:cNvSpPr txBox="1">
            <a:spLocks noChangeArrowheads="1"/>
          </p:cNvSpPr>
          <p:nvPr/>
        </p:nvSpPr>
        <p:spPr bwMode="auto">
          <a:xfrm>
            <a:off x="5940152" y="3717033"/>
            <a:ext cx="2952328" cy="1754326"/>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latin typeface="Arial" panose="020B0604020202020204" pitchFamily="34" charset="0"/>
                <a:cs typeface="Arial" panose="020B0604020202020204" pitchFamily="34" charset="0"/>
              </a:rPr>
              <a:t>كانت النتيجة ان الكثيرين خاطروا بحياتهم لأجله</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23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374253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765175"/>
            <a:ext cx="9212263" cy="511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dirty="0">
                <a:solidFill>
                  <a:srgbClr val="FFFFFF"/>
                </a:solidFill>
                <a:effectLst/>
              </a:rPr>
              <a:t>“</a:t>
            </a:r>
            <a:r>
              <a:rPr lang="ar-JO" dirty="0">
                <a:solidFill>
                  <a:srgbClr val="FFFFFF"/>
                </a:solidFill>
              </a:rPr>
              <a:t>رجال داود الأبطال</a:t>
            </a:r>
            <a:r>
              <a:rPr lang="ru-RU" dirty="0">
                <a:solidFill>
                  <a:srgbClr val="FFFFFF"/>
                </a:solidFill>
                <a:effectLst/>
              </a:rPr>
              <a:t>“</a:t>
            </a:r>
            <a:br>
              <a:rPr lang="en-US" sz="3200" dirty="0">
                <a:solidFill>
                  <a:srgbClr val="FFFFFF"/>
                </a:solidFill>
                <a:effectLst/>
              </a:rPr>
            </a:br>
            <a:r>
              <a:rPr lang="ar-JO" sz="3200" dirty="0">
                <a:solidFill>
                  <a:srgbClr val="FFFFFF"/>
                </a:solidFill>
              </a:rPr>
              <a:t>جيمس تيسوت (1836 – 1902)</a:t>
            </a:r>
            <a:endParaRPr lang="en-US" sz="3600" dirty="0">
              <a:solidFill>
                <a:srgbClr val="FFFFFF"/>
              </a:solidFill>
              <a:effectLst/>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
            <a:ext cx="7924800" cy="773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Rectangle 7"/>
          <p:cNvSpPr>
            <a:spLocks noChangeArrowheads="1"/>
          </p:cNvSpPr>
          <p:nvPr/>
        </p:nvSpPr>
        <p:spPr bwMode="auto">
          <a:xfrm>
            <a:off x="0" y="5661026"/>
            <a:ext cx="9144000" cy="830997"/>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4800" b="1" dirty="0">
                <a:solidFill>
                  <a:srgbClr val="FFFFFF"/>
                </a:solidFill>
                <a:latin typeface="Arial" panose="020B0604020202020204" pitchFamily="34" charset="0"/>
                <a:cs typeface="Arial" panose="020B0604020202020204" pitchFamily="34" charset="0"/>
              </a:rPr>
              <a:t>رجال داود الأبطال</a:t>
            </a:r>
            <a:endParaRPr lang="en-US" sz="4800" b="1" dirty="0">
              <a:solidFill>
                <a:srgbClr val="FFFFFF"/>
              </a:solidFill>
              <a:latin typeface="Arial" panose="020B0604020202020204" pitchFamily="34" charset="0"/>
              <a:cs typeface="Arial" panose="020B0604020202020204" pitchFamily="34" charset="0"/>
            </a:endParaRPr>
          </a:p>
        </p:txBody>
      </p:sp>
      <p:sp>
        <p:nvSpPr>
          <p:cNvPr id="4105" name="Rectangle 9"/>
          <p:cNvSpPr>
            <a:spLocks noGrp="1" noChangeArrowheads="1"/>
          </p:cNvSpPr>
          <p:nvPr>
            <p:ph type="title" idx="4294967295"/>
          </p:nvPr>
        </p:nvSpPr>
        <p:spPr>
          <a:xfrm>
            <a:off x="0" y="72918"/>
            <a:ext cx="9144000" cy="646331"/>
          </a:xfrm>
          <a:ln>
            <a:miter lim="800000"/>
            <a:headEnd/>
            <a:tailEnd/>
          </a:ln>
        </p:spPr>
        <p:txBody>
          <a:bodyPr>
            <a:spAutoFit/>
          </a:bodyPr>
          <a:lstStyle/>
          <a:p>
            <a:pPr>
              <a:defRPr/>
            </a:pPr>
            <a:r>
              <a:rPr lang="ar-JO" sz="3600" kern="1200" dirty="0">
                <a:solidFill>
                  <a:schemeClr val="bg1"/>
                </a:solidFill>
                <a:effectLst>
                  <a:glow rad="241300">
                    <a:schemeClr val="tx1">
                      <a:alpha val="96000"/>
                    </a:schemeClr>
                  </a:glow>
                </a:effectLst>
                <a:ea typeface="+mn-ea"/>
                <a:cs typeface="Arial" panose="020B0604020202020204" pitchFamily="34" charset="0"/>
              </a:rPr>
              <a:t>2 صموئيل 23 : 8 - 11</a:t>
            </a:r>
            <a:endParaRPr lang="en-US" sz="3600" kern="1200" dirty="0">
              <a:solidFill>
                <a:schemeClr val="bg1"/>
              </a:solidFill>
              <a:effectLst>
                <a:glow rad="241300">
                  <a:schemeClr val="tx1">
                    <a:alpha val="96000"/>
                  </a:schemeClr>
                </a:glow>
              </a:effectLst>
              <a:ea typeface="+mn-ea"/>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4365105"/>
            <a:ext cx="9129157" cy="2492896"/>
          </a:xfrm>
          <a:effectLst>
            <a:outerShdw blurRad="63500" dist="38099" dir="2700000" algn="ctr" rotWithShape="0">
              <a:schemeClr val="tx2">
                <a:alpha val="74998"/>
              </a:schemeClr>
            </a:outerShdw>
          </a:effectLst>
        </p:spPr>
        <p:txBody>
          <a:bodyPr/>
          <a:lstStyle/>
          <a:p>
            <a:pPr eaLnBrk="1" hangingPunct="1">
              <a:defRPr/>
            </a:pPr>
            <a:r>
              <a:rPr lang="ar-JO" sz="2400" dirty="0">
                <a:solidFill>
                  <a:srgbClr val="FFFFFF"/>
                </a:solidFill>
              </a:rPr>
              <a:t>فتأوه داود و قال : من يسقيني ماء من بئر بيت لحم التي عند الباب فشق الأبطال الثلاثة محلة الفلسطينيين و استقوا ماء من بئر بيت لحم التي عند الباب و حملوه و أتوا به إلى داود فلم يشأ ان يشربه بل سكبه للرب</a:t>
            </a:r>
            <a:br>
              <a:rPr lang="ar-JO" sz="2400" dirty="0">
                <a:solidFill>
                  <a:srgbClr val="FFFFFF"/>
                </a:solidFill>
              </a:rPr>
            </a:br>
            <a:r>
              <a:rPr lang="ar-JO" sz="2400" dirty="0">
                <a:solidFill>
                  <a:srgbClr val="FFFFFF"/>
                </a:solidFill>
              </a:rPr>
              <a:t>(2 صموئيل 23 : 15 – 16)</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1"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716016" y="49785"/>
            <a:ext cx="4427984" cy="6808216"/>
          </a:xfrm>
          <a:effectLst>
            <a:outerShdw blurRad="63500" dist="35921" dir="2700000" algn="ctr" rotWithShape="0">
              <a:schemeClr val="tx2">
                <a:alpha val="74998"/>
              </a:schemeClr>
            </a:outerShdw>
          </a:effectLst>
        </p:spPr>
        <p:txBody>
          <a:bodyPr anchor="t"/>
          <a:lstStyle/>
          <a:p>
            <a:pPr>
              <a:defRPr/>
            </a:pPr>
            <a:r>
              <a:rPr lang="ar-JO" sz="4000" dirty="0"/>
              <a:t>قاد الله إسرائيل لجعل داود ملكًا على مملكة دائمة متجددة (2 صم 1-10).</a:t>
            </a:r>
            <a:endParaRPr lang="en-US" sz="40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68323022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24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661912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1"/>
            <a:ext cx="9144000" cy="5452592"/>
          </a:xfrm>
          <a:prstGeom prst="rect">
            <a:avLst/>
          </a:prstGeom>
        </p:spPr>
      </p:pic>
      <p:sp>
        <p:nvSpPr>
          <p:cNvPr id="87041" name="Rectangle 2"/>
          <p:cNvSpPr>
            <a:spLocks noGrp="1" noChangeArrowheads="1"/>
          </p:cNvSpPr>
          <p:nvPr>
            <p:ph type="title"/>
          </p:nvPr>
        </p:nvSpPr>
        <p:spPr>
          <a:xfrm>
            <a:off x="-108520" y="5445225"/>
            <a:ext cx="9286800" cy="1368152"/>
          </a:xfrm>
          <a:solidFill>
            <a:srgbClr val="000000"/>
          </a:solidFill>
        </p:spPr>
        <p:txBody>
          <a:bodyPr/>
          <a:lstStyle/>
          <a:p>
            <a:pPr algn="ctr" eaLnBrk="1" hangingPunct="1">
              <a:defRPr/>
            </a:pPr>
            <a:r>
              <a:rPr lang="ar-JO" sz="4000" dirty="0">
                <a:solidFill>
                  <a:srgbClr val="FFFFFF"/>
                </a:solidFill>
                <a:effectLst>
                  <a:glow rad="317500">
                    <a:schemeClr val="bg1"/>
                  </a:glow>
                </a:effectLst>
              </a:rPr>
              <a:t>بيدر أرونة</a:t>
            </a:r>
            <a:br>
              <a:rPr lang="en-US" sz="4000" dirty="0">
                <a:solidFill>
                  <a:srgbClr val="FFFFFF"/>
                </a:solidFill>
                <a:effectLst>
                  <a:glow rad="317500">
                    <a:schemeClr val="bg1"/>
                  </a:glow>
                </a:effectLst>
              </a:rPr>
            </a:br>
            <a:r>
              <a:rPr lang="en-US" sz="4000" dirty="0">
                <a:solidFill>
                  <a:srgbClr val="FFFFFF"/>
                </a:solidFill>
                <a:effectLst>
                  <a:glow rad="317500">
                    <a:schemeClr val="bg1"/>
                  </a:glow>
                </a:effectLst>
              </a:rPr>
              <a:t>(</a:t>
            </a:r>
            <a:r>
              <a:rPr lang="ar-JO" sz="4000" dirty="0">
                <a:solidFill>
                  <a:srgbClr val="FFFFFF"/>
                </a:solidFill>
                <a:effectLst>
                  <a:glow rad="317500">
                    <a:schemeClr val="bg1"/>
                  </a:glow>
                </a:effectLst>
              </a:rPr>
              <a:t>2 صم 24 : 18 - 19</a:t>
            </a:r>
            <a:r>
              <a:rPr lang="en-US" sz="4000" dirty="0">
                <a:solidFill>
                  <a:srgbClr val="FFFFFF"/>
                </a:solidFill>
                <a:effectLst>
                  <a:glow rad="317500">
                    <a:schemeClr val="bg1"/>
                  </a:glow>
                </a:effectLst>
              </a:rPr>
              <a:t>)</a:t>
            </a:r>
            <a:endParaRPr lang="en-US" sz="3200" dirty="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3"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ar-JO" sz="1600" b="1" dirty="0">
                <a:solidFill>
                  <a:srgbClr val="FFFFFF"/>
                </a:solidFill>
                <a:latin typeface="Comic Sans MS" pitchFamily="-112" charset="0"/>
              </a:rPr>
              <a:t>1 مل 5 : 5</a:t>
            </a:r>
            <a:endParaRPr lang="en-US" sz="1600" b="1" dirty="0">
              <a:solidFill>
                <a:srgbClr val="FFFFFF"/>
              </a:solidFill>
              <a:latin typeface="Comic Sans MS" pitchFamily="-112" charset="0"/>
            </a:endParaRPr>
          </a:p>
        </p:txBody>
      </p:sp>
      <p:sp>
        <p:nvSpPr>
          <p:cNvPr id="65538" name="Text Box 3"/>
          <p:cNvSpPr txBox="1">
            <a:spLocks noChangeArrowheads="1"/>
          </p:cNvSpPr>
          <p:nvPr/>
        </p:nvSpPr>
        <p:spPr bwMode="auto">
          <a:xfrm>
            <a:off x="8721126" y="88871"/>
            <a:ext cx="2551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7935" y="6411883"/>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1" y="546101"/>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6"/>
          <p:cNvGrpSpPr>
            <a:grpSpLocks/>
          </p:cNvGrpSpPr>
          <p:nvPr/>
        </p:nvGrpSpPr>
        <p:grpSpPr bwMode="auto">
          <a:xfrm>
            <a:off x="8018464" y="3436939"/>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gn="l" eaLnBrk="0" hangingPunct="0"/>
                <a:endParaRPr lang="en-US" sz="2800">
                  <a:solidFill>
                    <a:srgbClr val="00DFCA"/>
                  </a:solidFill>
                  <a:latin typeface="Matura MT Script Capitals"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800">
                  <a:solidFill>
                    <a:srgbClr val="00DFCA"/>
                  </a:solidFill>
                  <a:latin typeface="Matura MT Script Capitals"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800">
                  <a:solidFill>
                    <a:srgbClr val="00DFCA"/>
                  </a:solidFill>
                  <a:latin typeface="Matura MT Script Capitals"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l" eaLnBrk="0" hangingPunct="0"/>
                <a:r>
                  <a:rPr lang="en-US" sz="900" b="1">
                    <a:solidFill>
                      <a:srgbClr val="000000"/>
                    </a:solidFill>
                    <a:latin typeface="Chicago" charset="0"/>
                  </a:rPr>
                  <a:t>ROYALTY</a:t>
                </a:r>
              </a:p>
            </p:txBody>
          </p:sp>
        </p:grpSp>
        <p:sp>
          <p:nvSpPr>
            <p:cNvPr id="65587" name="Rectangle 25"/>
            <p:cNvSpPr>
              <a:spLocks noChangeArrowheads="1"/>
            </p:cNvSpPr>
            <p:nvPr/>
          </p:nvSpPr>
          <p:spPr bwMode="auto">
            <a:xfrm>
              <a:off x="5139" y="2267"/>
              <a:ext cx="394"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2221" y="6539628"/>
            <a:ext cx="34176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86397" y="6283733"/>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spcBef>
                <a:spcPct val="50000"/>
              </a:spcBef>
            </a:pPr>
            <a:r>
              <a:rPr lang="en-US" sz="1200" b="1" dirty="0">
                <a:solidFill>
                  <a:srgbClr val="FFFFFF"/>
                </a:solidFill>
                <a:latin typeface="Arial" panose="020B0604020202020204" pitchFamily="34" charset="0"/>
              </a:rPr>
              <a:t>Handbook pg. 32-37</a:t>
            </a:r>
          </a:p>
        </p:txBody>
      </p:sp>
      <p:grpSp>
        <p:nvGrpSpPr>
          <p:cNvPr id="4" name="Group 31"/>
          <p:cNvGrpSpPr>
            <a:grpSpLocks/>
          </p:cNvGrpSpPr>
          <p:nvPr/>
        </p:nvGrpSpPr>
        <p:grpSpPr bwMode="auto">
          <a:xfrm>
            <a:off x="1974849" y="725489"/>
            <a:ext cx="5214939"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gn="l" eaLnBrk="0" hangingPunct="0"/>
              <a:endParaRPr lang="en-US" sz="2800">
                <a:solidFill>
                  <a:srgbClr val="00DFCA"/>
                </a:solidFill>
                <a:latin typeface="Matura MT Script Capitals" charset="0"/>
              </a:endParaRPr>
            </a:p>
          </p:txBody>
        </p:sp>
      </p:grpSp>
      <p:sp>
        <p:nvSpPr>
          <p:cNvPr id="2" name="Title 1"/>
          <p:cNvSpPr>
            <a:spLocks noGrp="1"/>
          </p:cNvSpPr>
          <p:nvPr>
            <p:ph type="title" idx="4294967295"/>
          </p:nvPr>
        </p:nvSpPr>
        <p:spPr>
          <a:xfrm>
            <a:off x="444500" y="5354638"/>
            <a:ext cx="8229600" cy="830997"/>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Comic Sans MS" pitchFamily="-112" charset="0"/>
                <a:ea typeface="+mn-ea"/>
                <a:cs typeface="+mn-cs"/>
              </a:rPr>
              <a:t>هيكل إسرائيل الأول</a:t>
            </a:r>
            <a:endParaRPr lang="en-US" sz="4800" b="1" kern="1200" dirty="0">
              <a:solidFill>
                <a:srgbClr val="FFEA18"/>
              </a:solidFill>
              <a:latin typeface="Comic Sans MS" pitchFamily="-112" charset="0"/>
              <a:ea typeface="+mn-ea"/>
              <a:cs typeface="+mn-cs"/>
            </a:endParaRPr>
          </a:p>
        </p:txBody>
      </p:sp>
    </p:spTree>
    <p:extLst>
      <p:ext uri="{BB962C8B-B14F-4D97-AF65-F5344CB8AC3E}">
        <p14:creationId xmlns:p14="http://schemas.microsoft.com/office/powerpoint/2010/main" val="355172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3"/>
            <a:ext cx="8028384" cy="5577717"/>
          </a:xfrm>
          <a:prstGeom prst="rect">
            <a:avLst/>
          </a:prstGeom>
        </p:spPr>
      </p:pic>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أظهر الله لطفه نحونا من خلال تأديبه</a:t>
            </a:r>
            <a:endParaRPr lang="en-US" dirty="0">
              <a:solidFill>
                <a:schemeClr val="tx2"/>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3283608035"/>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داود يمثل </a:t>
            </a:r>
            <a:r>
              <a:rPr lang="ar-JO" sz="4800" dirty="0">
                <a:solidFill>
                  <a:srgbClr val="FFFF00"/>
                </a:solidFill>
                <a:effectLst>
                  <a:glow rad="127000">
                    <a:schemeClr val="tx1"/>
                  </a:glow>
                </a:effectLst>
                <a:ea typeface="ＭＳ Ｐゴシック" charset="0"/>
                <a:cs typeface="ＭＳ Ｐゴシック" charset="0"/>
              </a:rPr>
              <a:t>يسوع</a:t>
            </a:r>
            <a:endParaRPr lang="en-US" sz="4800" dirty="0">
              <a:solidFill>
                <a:srgbClr val="FFFF00"/>
              </a:solidFill>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03833418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39944" cy="6093296"/>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93297"/>
            <a:ext cx="9144000" cy="76470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داود إلى يسوع</a:t>
            </a:r>
            <a:endParaRPr lang="en-US" sz="4800"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18077" y="620688"/>
            <a:ext cx="9144000" cy="51125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ar-JO" sz="2800" b="1" dirty="0">
                <a:effectLst>
                  <a:glow rad="228600">
                    <a:schemeClr val="tx1"/>
                  </a:glow>
                </a:effectLst>
                <a:latin typeface="Arial" panose="020B0604020202020204" pitchFamily="34" charset="0"/>
              </a:rPr>
              <a:t>كل منهما من نسل يهوذا (تك 49 : 10)</a:t>
            </a:r>
            <a:endParaRPr lang="en-SG" sz="2800" b="1" dirty="0">
              <a:effectLst>
                <a:glow rad="228600">
                  <a:schemeClr val="tx1"/>
                </a:glow>
              </a:effectLst>
              <a:latin typeface="Arial" panose="020B0604020202020204" pitchFamily="34" charset="0"/>
            </a:endParaRPr>
          </a:p>
          <a:p>
            <a:pPr lvl="1"/>
            <a:r>
              <a:rPr lang="ar-JO" sz="2800" b="1" dirty="0">
                <a:effectLst>
                  <a:glow rad="228600">
                    <a:schemeClr val="tx1"/>
                  </a:glow>
                </a:effectLst>
                <a:latin typeface="Arial" panose="020B0604020202020204" pitchFamily="34" charset="0"/>
              </a:rPr>
              <a:t>كل منهما ولد في بيت لحم (1 صم 15, مت 2 : 1)</a:t>
            </a:r>
            <a:endParaRPr lang="en-SG" sz="2800" b="1" dirty="0">
              <a:effectLst>
                <a:glow rad="228600">
                  <a:schemeClr val="tx1"/>
                </a:glow>
              </a:effectLst>
              <a:latin typeface="Arial" panose="020B0604020202020204" pitchFamily="34" charset="0"/>
            </a:endParaRPr>
          </a:p>
          <a:p>
            <a:pPr lvl="1"/>
            <a:r>
              <a:rPr lang="ar-JO" sz="2800" b="1" dirty="0">
                <a:effectLst>
                  <a:glow rad="228600">
                    <a:schemeClr val="tx1"/>
                  </a:glow>
                </a:effectLst>
                <a:latin typeface="Arial" panose="020B0604020202020204" pitchFamily="34" charset="0"/>
              </a:rPr>
              <a:t>كل منهما جاء من جذور متواضعة – راعي غنم و نجار</a:t>
            </a:r>
            <a:endParaRPr lang="en-SG" sz="2800" b="1" dirty="0">
              <a:effectLst>
                <a:glow rad="228600">
                  <a:schemeClr val="tx1"/>
                </a:glow>
              </a:effectLst>
              <a:latin typeface="Arial" panose="020B0604020202020204" pitchFamily="34" charset="0"/>
            </a:endParaRPr>
          </a:p>
          <a:p>
            <a:pPr lvl="1"/>
            <a:r>
              <a:rPr lang="ar-JO" sz="2800" b="1" dirty="0">
                <a:effectLst>
                  <a:glow rad="228600">
                    <a:schemeClr val="tx1"/>
                  </a:glow>
                </a:effectLst>
                <a:latin typeface="Arial" panose="020B0604020202020204" pitchFamily="34" charset="0"/>
              </a:rPr>
              <a:t>كل منهما قاوم الشر بشجاعة و لكن بقلب الراعي أيضاً</a:t>
            </a:r>
            <a:endParaRPr lang="en-SG" sz="2800" b="1" dirty="0">
              <a:effectLst>
                <a:glow rad="228600">
                  <a:schemeClr val="tx1"/>
                </a:glow>
              </a:effectLst>
              <a:latin typeface="Arial" panose="020B0604020202020204" pitchFamily="34" charset="0"/>
            </a:endParaRPr>
          </a:p>
          <a:p>
            <a:pPr lvl="1"/>
            <a:r>
              <a:rPr lang="ar-JO" sz="2800" b="1" dirty="0">
                <a:effectLst>
                  <a:glow rad="228600">
                    <a:schemeClr val="tx1"/>
                  </a:glow>
                </a:effectLst>
                <a:latin typeface="Arial" panose="020B0604020202020204" pitchFamily="34" charset="0"/>
              </a:rPr>
              <a:t>كل منهما تعين ليحكم إسرائيل دون السعي للحصول عليه</a:t>
            </a:r>
            <a:endParaRPr lang="en-SG" sz="2800" b="1" dirty="0">
              <a:effectLst>
                <a:glow rad="228600">
                  <a:schemeClr val="tx1"/>
                </a:glow>
              </a:effectLst>
              <a:latin typeface="Arial" panose="020B0604020202020204" pitchFamily="34" charset="0"/>
            </a:endParaRPr>
          </a:p>
          <a:p>
            <a:pPr lvl="1"/>
            <a:r>
              <a:rPr lang="ar-JO" sz="2800" b="1" dirty="0">
                <a:effectLst>
                  <a:glow rad="228600">
                    <a:schemeClr val="tx1"/>
                  </a:glow>
                </a:effectLst>
                <a:latin typeface="Arial" panose="020B0604020202020204" pitchFamily="34" charset="0"/>
              </a:rPr>
              <a:t>كل منهما سمى ليحكم العالم كله</a:t>
            </a:r>
            <a:endParaRPr lang="en-US" sz="2800" b="1" dirty="0">
              <a:effectLst>
                <a:glow rad="228600">
                  <a:schemeClr val="tx1"/>
                </a:glow>
              </a:effectLst>
              <a:latin typeface="Arial" panose="020B0604020202020204" pitchFamily="34" charset="0"/>
            </a:endParaRPr>
          </a:p>
          <a:p>
            <a:pPr lvl="1"/>
            <a:r>
              <a:rPr lang="ar-JO" sz="2800" b="1" dirty="0">
                <a:effectLst>
                  <a:glow rad="228600">
                    <a:schemeClr val="tx1"/>
                  </a:glow>
                </a:effectLst>
                <a:latin typeface="Arial" panose="020B0604020202020204" pitchFamily="34" charset="0"/>
              </a:rPr>
              <a:t>كل منهما ابتدأ من بيت لحم و أنهى رحلته في أورشليم</a:t>
            </a:r>
            <a:endParaRPr lang="en-SG" sz="2800" b="1" dirty="0">
              <a:effectLst>
                <a:glow rad="228600">
                  <a:schemeClr val="tx1"/>
                </a:glow>
              </a:effectLst>
              <a:latin typeface="Arial" panose="020B0604020202020204" pitchFamily="34" charset="0"/>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1" y="1257300"/>
            <a:ext cx="5092700" cy="5600700"/>
          </a:xfrm>
          <a:prstGeom prst="rect">
            <a:avLst/>
          </a:prstGeom>
        </p:spPr>
      </p:pic>
      <p:sp>
        <p:nvSpPr>
          <p:cNvPr id="900098" name="Rectangle 2"/>
          <p:cNvSpPr>
            <a:spLocks noGrp="1" noChangeArrowheads="1"/>
          </p:cNvSpPr>
          <p:nvPr>
            <p:ph type="ctrTitle"/>
          </p:nvPr>
        </p:nvSpPr>
        <p:spPr>
          <a:xfrm>
            <a:off x="28437" y="260649"/>
            <a:ext cx="4644008" cy="735235"/>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cs typeface="ＭＳ Ｐゴシック" charset="0"/>
              </a:rPr>
              <a:t>ميخا 4 : 6 - 7</a:t>
            </a:r>
            <a:endParaRPr lang="en-US" sz="2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4788025" y="0"/>
            <a:ext cx="4370972"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في ذلك اليوم يقول الرب أجمع الظالعة و أضم المطرودة و التي أضررت بها و أجعل الظالعة بقية و المقصاة أمة قوية و يملك الرب عليهم في جبل صهيون من الآن و إلى الأبد</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5" y="956621"/>
            <a:ext cx="9204159" cy="5869319"/>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355976" y="5949281"/>
            <a:ext cx="4644008" cy="735235"/>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cs typeface="ＭＳ Ｐゴシック" charset="0"/>
              </a:rPr>
              <a:t>ميخا 4 : 8 </a:t>
            </a:r>
            <a:endParaRPr lang="en-US" sz="2800" dirty="0">
              <a:effectLst>
                <a:glow rad="1270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و أنت يا برج القطيع أكمة بنت صهيون إليك يأتي و يجيء الحكم الأول ملك بنت أورشليم</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يظهر الله </a:t>
            </a:r>
            <a:r>
              <a:rPr lang="ar-JO" sz="4800" dirty="0">
                <a:solidFill>
                  <a:srgbClr val="FFFF00"/>
                </a:solidFill>
                <a:effectLst>
                  <a:glow rad="127000">
                    <a:schemeClr val="tx1"/>
                  </a:glow>
                </a:effectLst>
                <a:ea typeface="ＭＳ Ｐゴシック" charset="0"/>
                <a:cs typeface="ＭＳ Ｐゴシック" charset="0"/>
              </a:rPr>
              <a:t>لطفه</a:t>
            </a:r>
            <a:r>
              <a:rPr lang="ar-JO" sz="4800" dirty="0">
                <a:effectLst>
                  <a:glow rad="127000">
                    <a:schemeClr val="tx1"/>
                  </a:glow>
                </a:effectLst>
                <a:ea typeface="ＭＳ Ｐゴシック" charset="0"/>
                <a:cs typeface="ＭＳ Ｐゴシック" charset="0"/>
              </a:rPr>
              <a:t> نحونا بحيث نكون لطفاء نحو الآخرين؟</a:t>
            </a:r>
            <a:endParaRPr lang="en-US" sz="4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922430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1"/>
            <a:ext cx="9144000" cy="4828084"/>
          </a:xfrm>
          <a:prstGeom prst="rect">
            <a:avLst/>
          </a:prstGeom>
        </p:spPr>
      </p:pic>
      <p:sp>
        <p:nvSpPr>
          <p:cNvPr id="900098" name="Rectangle 2"/>
          <p:cNvSpPr>
            <a:spLocks noGrp="1" noChangeArrowheads="1"/>
          </p:cNvSpPr>
          <p:nvPr>
            <p:ph type="ctrTitle"/>
          </p:nvPr>
        </p:nvSpPr>
        <p:spPr>
          <a:xfrm>
            <a:off x="-18912" y="5949281"/>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فكرة رئيسية في 2 صموئيل</a:t>
            </a:r>
            <a:endParaRPr lang="en-US" sz="4800" dirty="0">
              <a:effectLst>
                <a:glow rad="127000">
                  <a:schemeClr val="tx1"/>
                </a:glow>
              </a:effectLst>
              <a:ea typeface="ＭＳ Ｐゴシック" charset="0"/>
              <a:cs typeface="ＭＳ Ｐゴシック" charset="0"/>
            </a:endParaRPr>
          </a:p>
        </p:txBody>
      </p:sp>
      <p:sp>
        <p:nvSpPr>
          <p:cNvPr id="3" name="Rectangle 2"/>
          <p:cNvSpPr txBox="1">
            <a:spLocks noChangeArrowheads="1"/>
          </p:cNvSpPr>
          <p:nvPr/>
        </p:nvSpPr>
        <p:spPr bwMode="auto">
          <a:xfrm>
            <a:off x="-34485" y="1"/>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سوف يحكم الله العالم من خلال نسل داود</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يسوع</a:t>
            </a:r>
            <a:endParaRPr lang="en-US"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a:p>
            <a:pPr defTabSz="457200">
              <a:defRPr/>
            </a:pPr>
            <a:endParaRPr lang="en-US" sz="40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02108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527879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لطف الله يعطينا </a:t>
            </a:r>
            <a:r>
              <a:rPr lang="ar-JO" sz="4800" dirty="0">
                <a:solidFill>
                  <a:srgbClr val="FFFF00"/>
                </a:solidFill>
                <a:effectLst>
                  <a:glow rad="127000">
                    <a:schemeClr val="tx1"/>
                  </a:glow>
                </a:effectLst>
                <a:ea typeface="ＭＳ Ｐゴシック" charset="0"/>
                <a:cs typeface="ＭＳ Ｐゴシック" charset="0"/>
              </a:rPr>
              <a:t>قادة</a:t>
            </a:r>
            <a:r>
              <a:rPr lang="ar-JO" sz="4800" dirty="0">
                <a:effectLst>
                  <a:glow rad="127000">
                    <a:schemeClr val="tx1"/>
                  </a:glow>
                </a:effectLst>
                <a:ea typeface="ＭＳ Ｐゴシック" charset="0"/>
                <a:cs typeface="ＭＳ Ｐゴシック" charset="0"/>
              </a:rPr>
              <a:t> (2 صم 1 – 10)</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لطف الله يعطينا </a:t>
            </a:r>
            <a:r>
              <a:rPr lang="ar-JO" sz="4800" dirty="0">
                <a:solidFill>
                  <a:srgbClr val="FFFF00"/>
                </a:solidFill>
                <a:effectLst>
                  <a:glow rad="127000">
                    <a:schemeClr val="tx1"/>
                  </a:glow>
                </a:effectLst>
                <a:ea typeface="ＭＳ Ｐゴシック" charset="0"/>
                <a:cs typeface="ＭＳ Ｐゴシック" charset="0"/>
              </a:rPr>
              <a:t>تأديب</a:t>
            </a:r>
            <a:r>
              <a:rPr lang="ar-JO" sz="4800" dirty="0">
                <a:effectLst>
                  <a:glow rad="127000">
                    <a:schemeClr val="tx1"/>
                  </a:glow>
                </a:effectLst>
                <a:ea typeface="ＭＳ Ｐゴシック" charset="0"/>
                <a:cs typeface="ＭＳ Ｐゴシック" charset="0"/>
              </a:rPr>
              <a:t> (2 صم 11 – 24)</a:t>
            </a:r>
            <a:endParaRPr lang="en-US" sz="48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65060483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3. داود يمثل </a:t>
            </a:r>
            <a:r>
              <a:rPr lang="ar-JO" sz="4800" dirty="0">
                <a:solidFill>
                  <a:srgbClr val="FFFF00"/>
                </a:solidFill>
                <a:effectLst>
                  <a:glow rad="127000">
                    <a:schemeClr val="tx1"/>
                  </a:glow>
                </a:effectLst>
                <a:ea typeface="ＭＳ Ｐゴシック" charset="0"/>
                <a:cs typeface="ＭＳ Ｐゴシック" charset="0"/>
              </a:rPr>
              <a:t>يسوع</a:t>
            </a:r>
            <a:endParaRPr lang="en-US" sz="4800" dirty="0">
              <a:solidFill>
                <a:srgbClr val="FFFF00"/>
              </a:solidFill>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27165566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cs typeface="ＭＳ Ｐゴシック" charset="0"/>
              </a:rPr>
              <a:t>كيف تتجاوب مع لطف الله في يسوع؟</a:t>
            </a:r>
            <a:endParaRPr lang="en-US" dirty="0">
              <a:effectLst>
                <a:glow rad="876300">
                  <a:schemeClr val="tx1"/>
                </a:glow>
              </a:effectLst>
              <a:ea typeface="ＭＳ Ｐゴシック" charset="0"/>
              <a:cs typeface="ＭＳ Ｐゴシック" charset="0"/>
            </a:endParaRPr>
          </a:p>
        </p:txBody>
      </p:sp>
      <p:sp>
        <p:nvSpPr>
          <p:cNvPr id="4" name="Rectangle 2"/>
          <p:cNvSpPr txBox="1">
            <a:spLocks noChangeArrowheads="1"/>
          </p:cNvSpPr>
          <p:nvPr/>
        </p:nvSpPr>
        <p:spPr bwMode="auto">
          <a:xfrm>
            <a:off x="227045"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Helvetica Neue Black Condensed"/>
                <a:ea typeface="ＭＳ Ｐゴシック" charset="0"/>
                <a:cs typeface="Helvetica Neue Black Condensed"/>
              </a:rPr>
              <a:t>ثق بيسوع المخلص و الملك الآتي</a:t>
            </a:r>
            <a:endParaRPr lang="en-US" sz="4800" spc="-100" dirty="0">
              <a:solidFill>
                <a:srgbClr val="000090"/>
              </a:solidFill>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4763549" y="1773238"/>
            <a:ext cx="4128932" cy="33839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Helvetica Neue Black Condensed"/>
                <a:ea typeface="ＭＳ Ｐゴシック" charset="0"/>
                <a:cs typeface="Helvetica Neue Black Condensed"/>
              </a:rPr>
              <a:t>أظهر لطف الله للآخرين</a:t>
            </a:r>
            <a:endParaRPr lang="en-US" sz="4800" spc="-100" dirty="0">
              <a:solidFill>
                <a:srgbClr val="000090"/>
              </a:solidFill>
              <a:latin typeface="Helvetica Neue Black Condensed"/>
              <a:ea typeface="ＭＳ Ｐゴシック" charset="0"/>
              <a:cs typeface="Helvetica Neue Black Condensed"/>
            </a:endParaRPr>
          </a:p>
        </p:txBody>
      </p:sp>
    </p:spTree>
    <p:extLst>
      <p:ext uri="{BB962C8B-B14F-4D97-AF65-F5344CB8AC3E}">
        <p14:creationId xmlns:p14="http://schemas.microsoft.com/office/powerpoint/2010/main" val="3459892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Kindness</a:t>
            </a:r>
          </a:p>
        </p:txBody>
      </p:sp>
      <p:pic>
        <p:nvPicPr>
          <p:cNvPr id="2" name="Picture 1"/>
          <p:cNvPicPr>
            <a:picLocks noChangeAspect="1"/>
          </p:cNvPicPr>
          <p:nvPr/>
        </p:nvPicPr>
        <p:blipFill>
          <a:blip r:embed="rId3"/>
          <a:stretch>
            <a:fillRect/>
          </a:stretch>
        </p:blipFill>
        <p:spPr>
          <a:xfrm>
            <a:off x="1955801"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اللطف</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35001" y="1206501"/>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pic>
        <p:nvPicPr>
          <p:cNvPr id="5" name="Picture 4" descr="Shape&#10;&#10;Description automatically generated">
            <a:extLst>
              <a:ext uri="{FF2B5EF4-FFF2-40B4-BE49-F238E27FC236}">
                <a16:creationId xmlns:a16="http://schemas.microsoft.com/office/drawing/2014/main" id="{78EC8E5B-4C64-644E-A3FC-27D496BA2A12}"/>
              </a:ext>
            </a:extLst>
          </p:cNvPr>
          <p:cNvPicPr>
            <a:picLocks noChangeAspect="1"/>
          </p:cNvPicPr>
          <p:nvPr/>
        </p:nvPicPr>
        <p:blipFill>
          <a:blip r:embed="rId4"/>
          <a:stretch>
            <a:fillRect/>
          </a:stretch>
        </p:blipFill>
        <p:spPr>
          <a:xfrm>
            <a:off x="3347864" y="3401999"/>
            <a:ext cx="3691309" cy="3281164"/>
          </a:xfrm>
          <a:prstGeom prst="rect">
            <a:avLst/>
          </a:prstGeom>
        </p:spPr>
      </p:pic>
      <p:sp>
        <p:nvSpPr>
          <p:cNvPr id="900098" name="Rectangle 2"/>
          <p:cNvSpPr>
            <a:spLocks noGrp="1" noChangeArrowheads="1"/>
          </p:cNvSpPr>
          <p:nvPr>
            <p:ph type="ctrTitle"/>
          </p:nvPr>
        </p:nvSpPr>
        <p:spPr>
          <a:xfrm>
            <a:off x="3491880" y="3140968"/>
            <a:ext cx="3329948" cy="3542195"/>
          </a:xfrm>
          <a:effectLst>
            <a:outerShdw blurRad="63500" dist="35921" dir="2700000" algn="ctr" rotWithShape="0">
              <a:schemeClr val="tx2">
                <a:alpha val="74998"/>
              </a:schemeClr>
            </a:outerShdw>
          </a:effectLst>
        </p:spPr>
        <p:txBody>
          <a:bodyPr/>
          <a:lstStyle/>
          <a:p>
            <a:pPr>
              <a:defRPr/>
            </a:pPr>
            <a:r>
              <a:rPr lang="ar-JO" sz="2800" kern="500" dirty="0"/>
              <a:t>لا يوجد تمرين للقلب أفضل من النزول للأسفل ورفع الناس للأعلى </a:t>
            </a:r>
            <a:br>
              <a:rPr lang="ar-JO" sz="2800" kern="500" dirty="0"/>
            </a:br>
            <a:r>
              <a:rPr lang="ar-JO" sz="2800" kern="500" dirty="0"/>
              <a:t>جون هولمز</a:t>
            </a:r>
            <a:endParaRPr lang="en-US" sz="2800" kern="5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6831956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1202771568"/>
              </p:ext>
            </p:extLst>
          </p:nvPr>
        </p:nvGraphicFramePr>
        <p:xfrm>
          <a:off x="1143000" y="889175"/>
          <a:ext cx="6781800" cy="5924199"/>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التأسيس</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الإنتصار</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190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الطاعة</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الإصحاحات 1 - 10</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الإيمان</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البركة</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1 - 4</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5 - 10</a:t>
                      </a:r>
                      <a:r>
                        <a:rPr kumimoji="0" lang="en-US" sz="2800" b="1" i="0" u="none" strike="noStrike" cap="none" normalizeH="0" baseline="0" dirty="0">
                          <a:ln>
                            <a:noFill/>
                          </a:ln>
                          <a:solidFill>
                            <a:srgbClr val="FFFF00"/>
                          </a:solidFill>
                          <a:effectLst/>
                          <a:latin typeface="Arial" panose="020B0604020202020204" pitchFamily="34" charset="0"/>
                        </a:rPr>
                        <a:t>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05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على يهوذا</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على كل إسرائيل</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19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من حبرون</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من أورشليم</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3727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7 سنوات</a:t>
                      </a:r>
                      <a:endParaRPr kumimoji="0" lang="en-US" sz="2800" b="1" i="0" u="none" strike="noStrike" cap="none" normalizeH="0" baseline="0" dirty="0">
                        <a:ln>
                          <a:noFill/>
                        </a:ln>
                        <a:solidFill>
                          <a:srgbClr val="FFFF00"/>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Arial" panose="020B0604020202020204" pitchFamily="34" charset="0"/>
                        </a:rPr>
                        <a:t>(</a:t>
                      </a:r>
                      <a:r>
                        <a:rPr kumimoji="0" lang="ar-JO" sz="2800" b="1" i="0" u="none" strike="noStrike" cap="none" normalizeH="0" baseline="0" dirty="0">
                          <a:ln>
                            <a:noFill/>
                          </a:ln>
                          <a:solidFill>
                            <a:srgbClr val="FFFF00"/>
                          </a:solidFill>
                          <a:effectLst/>
                          <a:latin typeface="Arial" panose="020B0604020202020204" pitchFamily="34" charset="0"/>
                        </a:rPr>
                        <a:t>1011 – 1004 ق.م</a:t>
                      </a:r>
                      <a:r>
                        <a:rPr kumimoji="0" lang="en-US" sz="2800" b="1" i="0" u="none" strike="noStrike" cap="none" normalizeH="0" baseline="0" dirty="0">
                          <a:ln>
                            <a:noFill/>
                          </a:ln>
                          <a:solidFill>
                            <a:srgbClr val="FFFF00"/>
                          </a:solidFill>
                          <a:effectLst/>
                          <a:latin typeface="Arial" panose="020B0604020202020204" pitchFamily="34"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7 سنوات؟</a:t>
                      </a:r>
                      <a:endParaRPr kumimoji="0" lang="en-US" sz="2800" b="1" i="0" u="none" strike="noStrike" cap="none" normalizeH="0" baseline="0" dirty="0">
                        <a:ln>
                          <a:noFill/>
                        </a:ln>
                        <a:solidFill>
                          <a:srgbClr val="FFFF00"/>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Arial" panose="020B0604020202020204" pitchFamily="34" charset="0"/>
                        </a:rPr>
                        <a:t>(</a:t>
                      </a:r>
                      <a:r>
                        <a:rPr kumimoji="0" lang="ar-JO" sz="2800" b="1" i="0" u="none" strike="noStrike" cap="none" normalizeH="0" baseline="0" dirty="0">
                          <a:ln>
                            <a:noFill/>
                          </a:ln>
                          <a:solidFill>
                            <a:srgbClr val="FFFF00"/>
                          </a:solidFill>
                          <a:effectLst/>
                          <a:latin typeface="Arial" panose="020B0604020202020204" pitchFamily="34" charset="0"/>
                        </a:rPr>
                        <a:t>1004 – 997 ق.م؟</a:t>
                      </a:r>
                      <a:r>
                        <a:rPr kumimoji="0" lang="en-US" sz="2800" b="1" i="0" u="none" strike="noStrike" cap="none" normalizeH="0" baseline="0" dirty="0">
                          <a:ln>
                            <a:noFill/>
                          </a:ln>
                          <a:solidFill>
                            <a:srgbClr val="FFFF00"/>
                          </a:solidFill>
                          <a:effectLst/>
                          <a:latin typeface="Arial" panose="020B0604020202020204" pitchFamily="34"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88943" y="73969"/>
            <a:ext cx="665567"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outerShdw blurRad="38100" dist="38100" dir="2700000" algn="tl">
                    <a:srgbClr val="DDDDDD"/>
                  </a:outerShdw>
                </a:effectLst>
                <a:latin typeface="Arial" panose="020B0604020202020204" pitchFamily="34" charset="0"/>
              </a:rPr>
              <a:t>209</a:t>
            </a:r>
            <a:endParaRPr lang="en-US" sz="1800" b="1" dirty="0">
              <a:latin typeface="Arial" panose="020B0604020202020204" pitchFamily="34" charset="0"/>
            </a:endParaRPr>
          </a:p>
        </p:txBody>
      </p:sp>
      <p:sp>
        <p:nvSpPr>
          <p:cNvPr id="173086" name="Rectangle 100"/>
          <p:cNvSpPr>
            <a:spLocks noGrp="1" noChangeArrowheads="1"/>
          </p:cNvSpPr>
          <p:nvPr>
            <p:ph type="title" idx="4294967295"/>
          </p:nvPr>
        </p:nvSpPr>
        <p:spPr>
          <a:xfrm>
            <a:off x="838200" y="44624"/>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ar-JO" dirty="0">
                <a:solidFill>
                  <a:schemeClr val="bg1"/>
                </a:solidFill>
                <a:ea typeface="ＭＳ Ｐゴシック" charset="0"/>
                <a:cs typeface="ＭＳ Ｐゴシック" charset="0"/>
              </a:rPr>
              <a:t>جدول 2 صموئيل 1 - 10</a:t>
            </a:r>
            <a:endParaRPr lang="en-US" dirty="0">
              <a:solidFill>
                <a:schemeClr val="bg1"/>
              </a:solidFill>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أبيناداب و ملكيشوع           (1 صم 31 :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1"/>
            <a:ext cx="7776864" cy="5252285"/>
          </a:xfrm>
          <a:prstGeom prst="rect">
            <a:avLst/>
          </a:prstGeom>
        </p:spPr>
      </p:pic>
    </p:spTree>
    <p:extLst>
      <p:ext uri="{BB962C8B-B14F-4D97-AF65-F5344CB8AC3E}">
        <p14:creationId xmlns:p14="http://schemas.microsoft.com/office/powerpoint/2010/main" val="303992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5724130" y="620688"/>
            <a:ext cx="3419871" cy="4941168"/>
          </a:xfrm>
          <a:effectLst>
            <a:outerShdw blurRad="63500" dist="38099" dir="2700000" algn="ctr" rotWithShape="0">
              <a:schemeClr val="tx2">
                <a:alpha val="74998"/>
              </a:schemeClr>
            </a:outerShdw>
          </a:effectLst>
        </p:spPr>
        <p:txBody>
          <a:bodyPr/>
          <a:lstStyle/>
          <a:p>
            <a:br>
              <a:rPr lang="en-US"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قتل شاول نفسه     (1 صم 31 : 4)  لكن عماليقياً كذب و قال أنه هو من قتله (2 صم 1 :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161379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1" y="381000"/>
            <a:ext cx="39528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ext Box 9"/>
          <p:cNvSpPr txBox="1">
            <a:spLocks noChangeArrowheads="1"/>
          </p:cNvSpPr>
          <p:nvPr/>
        </p:nvSpPr>
        <p:spPr bwMode="auto">
          <a:xfrm>
            <a:off x="4500564" y="4149725"/>
            <a:ext cx="441483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3200" b="1" dirty="0">
              <a:solidFill>
                <a:srgbClr val="FFFF00"/>
              </a:solidFill>
              <a:latin typeface="Arial" panose="020B0604020202020204" pitchFamily="34" charset="0"/>
              <a:cs typeface="Arial" panose="020B0604020202020204" pitchFamily="34" charset="0"/>
            </a:endParaRPr>
          </a:p>
          <a:p>
            <a:pPr algn="r" eaLnBrk="1" hangingPunct="1"/>
            <a:r>
              <a:rPr lang="ar-JO" sz="3200" b="1" dirty="0">
                <a:solidFill>
                  <a:srgbClr val="FFFF00"/>
                </a:solidFill>
                <a:latin typeface="Arial" panose="020B0604020202020204" pitchFamily="34" charset="0"/>
                <a:cs typeface="Arial" panose="020B0604020202020204" pitchFamily="34" charset="0"/>
              </a:rPr>
              <a:t>رثى داود موت شاول و يوناثان </a:t>
            </a:r>
          </a:p>
          <a:p>
            <a:pPr algn="r" eaLnBrk="1" hangingPunct="1"/>
            <a:r>
              <a:rPr lang="ar-JO" sz="3200" b="1" dirty="0">
                <a:solidFill>
                  <a:srgbClr val="FFFF00"/>
                </a:solidFill>
                <a:latin typeface="Arial" panose="020B0604020202020204" pitchFamily="34" charset="0"/>
                <a:cs typeface="Arial" panose="020B0604020202020204" pitchFamily="34" charset="0"/>
              </a:rPr>
              <a:t>(2 صم 1 : 17)</a:t>
            </a:r>
            <a:endParaRPr lang="en-US" sz="3200" b="1" dirty="0">
              <a:solidFill>
                <a:srgbClr val="FFFF00"/>
              </a:solidFill>
              <a:latin typeface="Arial" panose="020B0604020202020204" pitchFamily="34" charset="0"/>
              <a:cs typeface="Arial" panose="020B0604020202020204" pitchFamily="34" charset="0"/>
            </a:endParaRP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ar-JO" sz="2800" dirty="0">
                <a:ea typeface="ＭＳ Ｐゴシック" charset="0"/>
                <a:cs typeface="ＭＳ Ｐゴシック" charset="0"/>
              </a:rPr>
              <a:t>الحزن على شاول (1 : 17)</a:t>
            </a:r>
            <a:endParaRPr lang="en-US" sz="2800" dirty="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200</a:t>
            </a: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ea typeface="ＭＳ Ｐゴシック" charset="0"/>
              </a:rPr>
              <a:t>رثى داود موت شاول و ابنائه</a:t>
            </a:r>
            <a:br>
              <a:rPr lang="ar-JO" sz="32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2 صم 1 : 17 - 27</a:t>
            </a:r>
            <a:r>
              <a:rPr lang="en-US" sz="3200" dirty="0">
                <a:solidFill>
                  <a:schemeClr val="bg1"/>
                </a:solidFill>
                <a:effectLst>
                  <a:glow rad="228600">
                    <a:schemeClr val="tx1"/>
                  </a:glow>
                </a:effectLst>
                <a:ea typeface="ＭＳ Ｐゴシック" charset="0"/>
              </a:rPr>
              <a:t>)</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80"/>
            <a:ext cx="2051720" cy="2062030"/>
          </a:xfrm>
          <a:prstGeom prst="rect">
            <a:avLst/>
          </a:prstGeom>
        </p:spPr>
      </p:pic>
      <p:sp>
        <p:nvSpPr>
          <p:cNvPr id="7" name="TextBox 6">
            <a:extLst>
              <a:ext uri="{FF2B5EF4-FFF2-40B4-BE49-F238E27FC236}">
                <a16:creationId xmlns:a16="http://schemas.microsoft.com/office/drawing/2014/main" id="{96FBAA86-83CA-D24B-9BD7-CE4B74BEBDA3}"/>
              </a:ext>
            </a:extLst>
          </p:cNvPr>
          <p:cNvSpPr txBox="1"/>
          <p:nvPr/>
        </p:nvSpPr>
        <p:spPr>
          <a:xfrm>
            <a:off x="251520" y="-1539552"/>
            <a:ext cx="8280920" cy="861774"/>
          </a:xfrm>
          <a:prstGeom prst="rect">
            <a:avLst/>
          </a:prstGeom>
          <a:noFill/>
        </p:spPr>
        <p:txBody>
          <a:bodyPr wrap="square" rtlCol="0">
            <a:spAutoFit/>
          </a:bodyPr>
          <a:lstStyle/>
          <a:p>
            <a:r>
              <a:rPr lang="ar-JO" sz="5000" b="1" dirty="0">
                <a:solidFill>
                  <a:schemeClr val="bg1"/>
                </a:solidFill>
                <a:effectLst>
                  <a:glow rad="254000">
                    <a:schemeClr val="accent4">
                      <a:satMod val="175000"/>
                      <a:alpha val="75000"/>
                    </a:schemeClr>
                  </a:glow>
                </a:effectLst>
                <a:latin typeface="Arial" panose="020B0604020202020204" pitchFamily="34" charset="0"/>
              </a:rPr>
              <a:t>كيف سقط الجبابرة</a:t>
            </a:r>
            <a:endParaRPr lang="en-SG" sz="5000" b="1" dirty="0">
              <a:solidFill>
                <a:schemeClr val="bg1"/>
              </a:solidFill>
              <a:effectLst>
                <a:glow rad="254000">
                  <a:schemeClr val="accent4">
                    <a:satMod val="175000"/>
                    <a:alpha val="75000"/>
                  </a:schemeClr>
                </a:glow>
              </a:effectLst>
              <a:latin typeface="Arial" panose="020B0604020202020204" pitchFamily="34" charset="0"/>
            </a:endParaRPr>
          </a:p>
        </p:txBody>
      </p:sp>
    </p:spTree>
    <p:extLst>
      <p:ext uri="{BB962C8B-B14F-4D97-AF65-F5344CB8AC3E}">
        <p14:creationId xmlns:p14="http://schemas.microsoft.com/office/powerpoint/2010/main" val="275097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6093297"/>
            <a:ext cx="9129157" cy="764704"/>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جبل جلبوع اليوم</a:t>
            </a:r>
            <a:endParaRPr lang="en-US" sz="3600" dirty="0">
              <a:solidFill>
                <a:schemeClr val="bg1"/>
              </a:solidFill>
              <a:effectLst>
                <a:glow rad="228600">
                  <a:schemeClr val="tx1"/>
                </a:glow>
              </a:effectLst>
              <a:ea typeface="ＭＳ Ｐゴシック" charset="0"/>
            </a:endParaRPr>
          </a:p>
        </p:txBody>
      </p:sp>
      <p:sp>
        <p:nvSpPr>
          <p:cNvPr id="7" name="Rectangle 3"/>
          <p:cNvSpPr txBox="1">
            <a:spLocks noChangeArrowheads="1"/>
          </p:cNvSpPr>
          <p:nvPr/>
        </p:nvSpPr>
        <p:spPr bwMode="auto">
          <a:xfrm>
            <a:off x="5580112" y="44625"/>
            <a:ext cx="3558515" cy="5949280"/>
          </a:xfrm>
          <a:prstGeom prst="rect">
            <a:avLst/>
          </a:prstGeom>
          <a:noFill/>
          <a:ln w="9525">
            <a:noFill/>
            <a:miter lim="800000"/>
            <a:headEnd type="none" w="sm" len="sm"/>
            <a:tailEnd type="none" w="sm" len="sm"/>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r>
              <a:rPr lang="ar-JO" sz="2800" b="1" dirty="0">
                <a:latin typeface="Arial" panose="020B0604020202020204" pitchFamily="34" charset="0"/>
                <a:cs typeface="Arial" panose="020B0604020202020204" pitchFamily="34" charset="0"/>
              </a:rPr>
              <a:t>يا جبال جلبوع لا يكن طل و لا مطر عليكن و لا حقول تقدمات لأنه هناك طرح مجن الجبابرة مجن شاول بلا مسح بالدهن</a:t>
            </a:r>
          </a:p>
          <a:p>
            <a:r>
              <a:rPr lang="ar-JO" sz="2800" b="1" dirty="0">
                <a:latin typeface="Arial" panose="020B0604020202020204" pitchFamily="34" charset="0"/>
                <a:cs typeface="Arial" panose="020B0604020202020204" pitchFamily="34" charset="0"/>
              </a:rPr>
              <a:t>(2 صم 1 : 21)</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16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هناك حاجة للطف</a:t>
            </a:r>
            <a:endParaRPr lang="en-US" sz="5400" dirty="0">
              <a:effectLst>
                <a:glow rad="127000">
                  <a:schemeClr val="tx1"/>
                </a:glow>
              </a:effectLst>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6511" y="1412776"/>
            <a:ext cx="9205268" cy="5184576"/>
          </a:xfrm>
          <a:prstGeom prst="rect">
            <a:avLst/>
          </a:prstGeom>
        </p:spPr>
      </p:pic>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671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9" y="1196976"/>
            <a:ext cx="9201151"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dirty="0">
              <a:latin typeface="Arial" panose="020B0604020202020204" pitchFamily="34" charset="0"/>
              <a:cs typeface="Arial" panose="020B0604020202020204" pitchFamily="34" charset="0"/>
            </a:endParaRPr>
          </a:p>
        </p:txBody>
      </p:sp>
      <p:sp>
        <p:nvSpPr>
          <p:cNvPr id="175107" name="Text Box 1031"/>
          <p:cNvSpPr txBox="1">
            <a:spLocks noChangeArrowheads="1"/>
          </p:cNvSpPr>
          <p:nvPr/>
        </p:nvSpPr>
        <p:spPr bwMode="auto">
          <a:xfrm>
            <a:off x="5292725" y="46038"/>
            <a:ext cx="3810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حقل السيوف</a:t>
            </a:r>
            <a:endParaRPr lang="en-US" sz="3200" b="1" dirty="0">
              <a:solidFill>
                <a:srgbClr val="FFFF00"/>
              </a:solidFill>
              <a:latin typeface="Arial" panose="020B0604020202020204" pitchFamily="34" charset="0"/>
              <a:cs typeface="Arial" panose="020B0604020202020204" pitchFamily="34" charset="0"/>
            </a:endParaRPr>
          </a:p>
          <a:p>
            <a:pPr eaLnBrk="1" hangingPunct="1"/>
            <a:r>
              <a:rPr lang="ar-JO" sz="3200" b="1" dirty="0">
                <a:solidFill>
                  <a:srgbClr val="FFFF00"/>
                </a:solidFill>
                <a:latin typeface="Arial" panose="020B0604020202020204" pitchFamily="34" charset="0"/>
                <a:cs typeface="Arial" panose="020B0604020202020204" pitchFamily="34" charset="0"/>
              </a:rPr>
              <a:t>2 صموئيل 2 : 15 - 17</a:t>
            </a:r>
            <a:endParaRPr lang="en-US" sz="3200" b="1" dirty="0">
              <a:solidFill>
                <a:srgbClr val="FFFF00"/>
              </a:solidFill>
              <a:latin typeface="Arial" panose="020B0604020202020204" pitchFamily="34" charset="0"/>
              <a:cs typeface="Arial" panose="020B0604020202020204" pitchFamily="34" charset="0"/>
            </a:endParaRP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ar-JO" sz="3600" dirty="0">
                <a:solidFill>
                  <a:srgbClr val="FFFFFF"/>
                </a:solidFill>
                <a:effectLst>
                  <a:glow rad="127000">
                    <a:schemeClr val="tx1">
                      <a:alpha val="93000"/>
                    </a:schemeClr>
                  </a:glow>
                </a:effectLst>
                <a:ea typeface="ＭＳ Ｐゴシック" charset="0"/>
                <a:cs typeface="Arial" panose="020B0604020202020204" pitchFamily="34" charset="0"/>
              </a:rPr>
              <a:t>داود يهزم أبنير</a:t>
            </a:r>
            <a:endParaRPr lang="en-US" sz="3600" dirty="0">
              <a:solidFill>
                <a:srgbClr val="FFFFFF"/>
              </a:solidFill>
              <a:effectLst>
                <a:glow rad="127000">
                  <a:schemeClr val="tx1">
                    <a:alpha val="93000"/>
                  </a:schemeClr>
                </a:glow>
              </a:effectLst>
              <a:ea typeface="ＭＳ Ｐゴシック"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72663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381000"/>
            <a:ext cx="39243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600" b="1" dirty="0">
              <a:solidFill>
                <a:srgbClr val="FFFF00"/>
              </a:solidFill>
              <a:latin typeface="Arial" panose="020B0604020202020204" pitchFamily="34" charset="0"/>
              <a:cs typeface="Arial" panose="020B0604020202020204" pitchFamily="34" charset="0"/>
            </a:endParaRPr>
          </a:p>
          <a:p>
            <a:pPr eaLnBrk="1" hangingPunct="1"/>
            <a:r>
              <a:rPr lang="ar-JO" sz="3600" b="1" dirty="0">
                <a:solidFill>
                  <a:srgbClr val="FFFF00"/>
                </a:solidFill>
                <a:latin typeface="Arial" panose="020B0604020202020204" pitchFamily="34" charset="0"/>
                <a:cs typeface="Arial" panose="020B0604020202020204" pitchFamily="34" charset="0"/>
              </a:rPr>
              <a:t>داود يصرف أبنير </a:t>
            </a:r>
            <a:endParaRPr lang="en-US" sz="3600" b="1" dirty="0">
              <a:solidFill>
                <a:srgbClr val="FFFF00"/>
              </a:solidFill>
              <a:latin typeface="Arial" panose="020B0604020202020204" pitchFamily="34" charset="0"/>
              <a:cs typeface="Arial" panose="020B0604020202020204" pitchFamily="34" charset="0"/>
            </a:endParaRPr>
          </a:p>
          <a:p>
            <a:pPr eaLnBrk="1" hangingPunct="1"/>
            <a:r>
              <a:rPr lang="ar-JO" sz="3600" b="1" dirty="0">
                <a:solidFill>
                  <a:srgbClr val="FFFF00"/>
                </a:solidFill>
                <a:latin typeface="Arial" panose="020B0604020202020204" pitchFamily="34" charset="0"/>
                <a:cs typeface="Arial" panose="020B0604020202020204" pitchFamily="34" charset="0"/>
              </a:rPr>
              <a:t>بسلام</a:t>
            </a:r>
          </a:p>
          <a:p>
            <a:pPr eaLnBrk="1" hangingPunct="1"/>
            <a:r>
              <a:rPr lang="ar-JO" sz="3600" b="1" dirty="0">
                <a:solidFill>
                  <a:srgbClr val="FFFF00"/>
                </a:solidFill>
                <a:latin typeface="Arial" panose="020B0604020202020204" pitchFamily="34" charset="0"/>
                <a:cs typeface="Arial" panose="020B0604020202020204" pitchFamily="34" charset="0"/>
              </a:rPr>
              <a:t>(2 صم 3 : 21)</a:t>
            </a:r>
            <a:endParaRPr lang="en-US" sz="3600" b="1" dirty="0">
              <a:solidFill>
                <a:srgbClr val="FFFF00"/>
              </a:solidFill>
              <a:latin typeface="Arial" panose="020B0604020202020204" pitchFamily="34" charset="0"/>
              <a:cs typeface="Arial" panose="020B0604020202020204" pitchFamily="34" charset="0"/>
            </a:endParaRP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ar-JO" sz="2800" dirty="0">
                <a:ea typeface="ＭＳ Ｐゴシック" charset="0"/>
                <a:cs typeface="Arial" panose="020B0604020202020204" pitchFamily="34" charset="0"/>
              </a:rPr>
              <a:t>صرف أبنير</a:t>
            </a:r>
            <a:br>
              <a:rPr lang="ar-JO" sz="2800" dirty="0">
                <a:ea typeface="ＭＳ Ｐゴシック" charset="0"/>
                <a:cs typeface="Arial" panose="020B0604020202020204" pitchFamily="34" charset="0"/>
              </a:rPr>
            </a:br>
            <a:r>
              <a:rPr lang="ar-JO" sz="2800" dirty="0">
                <a:ea typeface="ＭＳ Ｐゴシック" charset="0"/>
                <a:cs typeface="Arial" panose="020B0604020202020204" pitchFamily="34" charset="0"/>
              </a:rPr>
              <a:t>(3 : 21)</a:t>
            </a:r>
            <a:endParaRPr lang="en-US" sz="2800" dirty="0">
              <a:ea typeface="ＭＳ Ｐゴシック"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0177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داود قتلة إيشبوشث لمعاقبة الاستيلاء على مملكته بالقوة (2 صم 4).</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1"/>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978034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1" y="2192338"/>
            <a:ext cx="7632700" cy="3624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marL="514350" indent="-514350" algn="r" eaLnBrk="1" hangingPunct="1"/>
            <a:r>
              <a:rPr lang="en-US" sz="2800" b="1" dirty="0">
                <a:latin typeface="Arial" panose="020B0604020202020204" pitchFamily="34" charset="0"/>
              </a:rPr>
              <a:t>(</a:t>
            </a:r>
            <a:r>
              <a:rPr lang="ar-JO" sz="2800" b="1" dirty="0">
                <a:latin typeface="Arial" panose="020B0604020202020204" pitchFamily="34" charset="0"/>
              </a:rPr>
              <a:t>5  العاصمة                           (أورشليم</a:t>
            </a:r>
            <a:endParaRPr lang="en-US" sz="2800" b="1" dirty="0">
              <a:latin typeface="Arial" panose="020B0604020202020204" pitchFamily="34" charset="0"/>
            </a:endParaRPr>
          </a:p>
          <a:p>
            <a:pPr marL="514350" indent="-514350" algn="r" eaLnBrk="1" hangingPunct="1"/>
            <a:r>
              <a:rPr lang="ar-JO" sz="2800" b="1" dirty="0">
                <a:latin typeface="Arial" panose="020B0604020202020204" pitchFamily="34" charset="0"/>
              </a:rPr>
              <a:t>6  مركز العبادة                      (نقل التابوت)</a:t>
            </a:r>
            <a:endParaRPr lang="en-US" sz="2800" b="1" dirty="0">
              <a:latin typeface="Arial" panose="020B0604020202020204" pitchFamily="34" charset="0"/>
            </a:endParaRPr>
          </a:p>
          <a:p>
            <a:pPr marL="514350" indent="-514350" algn="r" eaLnBrk="1" hangingPunct="1"/>
            <a:r>
              <a:rPr lang="ar-JO" sz="2800" b="1" dirty="0">
                <a:latin typeface="Arial" panose="020B0604020202020204" pitchFamily="34" charset="0"/>
              </a:rPr>
              <a:t>7  السلالة                            (العهد الداوودي)</a:t>
            </a:r>
            <a:endParaRPr lang="en-US" sz="2800" b="1" dirty="0">
              <a:latin typeface="Arial" panose="020B0604020202020204" pitchFamily="34" charset="0"/>
            </a:endParaRPr>
          </a:p>
          <a:p>
            <a:pPr marL="514350" indent="-514350" algn="r" eaLnBrk="1" hangingPunct="1"/>
            <a:r>
              <a:rPr lang="ar-JO" sz="2800" b="1" dirty="0">
                <a:latin typeface="Arial" panose="020B0604020202020204" pitchFamily="34" charset="0"/>
              </a:rPr>
              <a:t>8  الحدود                             (إتساع المملكة)</a:t>
            </a:r>
          </a:p>
          <a:p>
            <a:pPr marL="514350" indent="-514350" algn="r" eaLnBrk="1" hangingPunct="1"/>
            <a:r>
              <a:rPr lang="ar-JO" sz="2800" b="1" dirty="0">
                <a:latin typeface="Arial" panose="020B0604020202020204" pitchFamily="34" charset="0"/>
              </a:rPr>
              <a:t>9  الإبن                               (مفيبوشث)</a:t>
            </a:r>
          </a:p>
          <a:p>
            <a:pPr marL="514350" indent="-514350" algn="r" eaLnBrk="1" hangingPunct="1"/>
            <a:r>
              <a:rPr lang="ar-JO" sz="2800" b="1" dirty="0">
                <a:latin typeface="Arial" panose="020B0604020202020204" pitchFamily="34" charset="0"/>
              </a:rPr>
              <a:t>10 الخدم                             (عمون و سوريا)</a:t>
            </a:r>
            <a:endParaRPr lang="en-US" sz="2800" b="1" dirty="0">
              <a:latin typeface="Arial" panose="020B0604020202020204" pitchFamily="34" charset="0"/>
            </a:endParaRPr>
          </a:p>
          <a:p>
            <a:pPr algn="l" eaLnBrk="1" hangingPunct="1"/>
            <a:endParaRPr lang="en-US" sz="2800" b="1" dirty="0">
              <a:latin typeface="Arial" panose="020B0604020202020204" pitchFamily="34" charset="0"/>
            </a:endParaRPr>
          </a:p>
          <a:p>
            <a:pPr algn="l" eaLnBrk="1" hangingPunct="1"/>
            <a:endParaRPr lang="en-US" sz="2800" b="1" dirty="0">
              <a:latin typeface="Arial" panose="020B0604020202020204" pitchFamily="34" charset="0"/>
            </a:endParaRPr>
          </a:p>
        </p:txBody>
      </p:sp>
      <p:sp>
        <p:nvSpPr>
          <p:cNvPr id="177155" name="Text Box 1028"/>
          <p:cNvSpPr txBox="1">
            <a:spLocks noChangeArrowheads="1"/>
          </p:cNvSpPr>
          <p:nvPr/>
        </p:nvSpPr>
        <p:spPr bwMode="auto">
          <a:xfrm>
            <a:off x="8388943" y="73969"/>
            <a:ext cx="665567"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rPr>
              <a:t>211</a:t>
            </a:r>
            <a:endParaRPr lang="en-US" sz="1800" b="1" dirty="0">
              <a:latin typeface="Arial" panose="020B0604020202020204" pitchFamily="34" charset="0"/>
            </a:endParaRPr>
          </a:p>
        </p:txBody>
      </p:sp>
      <p:sp>
        <p:nvSpPr>
          <p:cNvPr id="177156" name="Title 1"/>
          <p:cNvSpPr>
            <a:spLocks noGrp="1"/>
          </p:cNvSpPr>
          <p:nvPr>
            <p:ph type="title"/>
          </p:nvPr>
        </p:nvSpPr>
        <p:spPr>
          <a:xfrm>
            <a:off x="1763714" y="476251"/>
            <a:ext cx="6923087" cy="1176338"/>
          </a:xfrm>
        </p:spPr>
        <p:txBody>
          <a:bodyPr/>
          <a:lstStyle/>
          <a:p>
            <a:r>
              <a:rPr lang="ar-JO" sz="3200" b="1" dirty="0">
                <a:latin typeface="Arial" panose="020B0604020202020204" pitchFamily="34" charset="0"/>
                <a:ea typeface="ＭＳ Ｐゴシック" charset="0"/>
                <a:cs typeface="Arial" panose="020B0604020202020204" pitchFamily="34" charset="0"/>
              </a:rPr>
              <a:t>الإصحاحات 5 – 10 تظهر داود على كل إسرائيل في أورشليم مع أمور جديدة</a:t>
            </a:r>
            <a:endParaRPr lang="en-US" sz="3200" b="1" dirty="0">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D6188C03-A192-0A4F-A338-47E008F45392}"/>
              </a:ext>
            </a:extLst>
          </p:cNvPr>
          <p:cNvSpPr/>
          <p:nvPr/>
        </p:nvSpPr>
        <p:spPr bwMode="auto">
          <a:xfrm rot="20306245">
            <a:off x="-286131" y="79454"/>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5400" b="1" i="1" dirty="0">
                <a:solidFill>
                  <a:srgbClr val="FF0000"/>
                </a:solidFill>
                <a:latin typeface="Arial Black" panose="020B0604020202020204" pitchFamily="34" charset="0"/>
                <a:cs typeface="Arial Black" panose="020B0604020202020204" pitchFamily="34" charset="0"/>
              </a:rPr>
              <a:t>حديثاً</a:t>
            </a:r>
            <a:endParaRPr kumimoji="0" lang="en-SG" sz="5400" b="1" i="1" u="none" strike="noStrike" cap="none" normalizeH="0" baseline="0" dirty="0">
              <a:ln>
                <a:noFill/>
              </a:ln>
              <a:solidFill>
                <a:srgbClr val="FF0000"/>
              </a:solidFill>
              <a:effectLst/>
              <a:latin typeface="Arial Black" panose="020B0604020202020204" pitchFamily="34" charset="0"/>
              <a:cs typeface="Arial Black"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r">
              <a:defRPr/>
            </a:pPr>
            <a:r>
              <a:rPr lang="ar-JO" sz="4000" dirty="0">
                <a:solidFill>
                  <a:srgbClr val="FFFFFF"/>
                </a:solidFill>
                <a:effectLst>
                  <a:glow rad="127000">
                    <a:schemeClr val="tx1"/>
                  </a:glow>
                </a:effectLst>
                <a:ea typeface="ＭＳ Ｐゴシック" charset="0"/>
                <a:cs typeface="ＭＳ Ｐゴシック" charset="0"/>
              </a:rPr>
              <a:t>داود :        حبرون إلى أورشليم</a:t>
            </a:r>
            <a:endParaRPr lang="en-US" sz="4000" dirty="0">
              <a:solidFill>
                <a:srgbClr val="FFFFFF"/>
              </a:solidFill>
              <a:effectLst>
                <a:glow rad="127000">
                  <a:schemeClr val="tx1"/>
                </a:glow>
              </a:effectLst>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1"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3"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افرايم</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1"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446119"/>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اشير</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8191" name="Text Box 2"/>
          <p:cNvSpPr txBox="1">
            <a:spLocks noChangeArrowheads="1"/>
          </p:cNvSpPr>
          <p:nvPr/>
        </p:nvSpPr>
        <p:spPr bwMode="auto">
          <a:xfrm>
            <a:off x="8388757" y="88901"/>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13966"/>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 5</a:t>
            </a:r>
            <a:endParaRPr lang="en-US" sz="36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5" name="Text Box 11"/>
          <p:cNvSpPr txBox="1">
            <a:spLocks noChangeArrowheads="1"/>
          </p:cNvSpPr>
          <p:nvPr/>
        </p:nvSpPr>
        <p:spPr bwMode="auto">
          <a:xfrm>
            <a:off x="5503498"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Rectangle 2"/>
          <p:cNvSpPr txBox="1">
            <a:spLocks noChangeArrowheads="1"/>
          </p:cNvSpPr>
          <p:nvPr/>
        </p:nvSpPr>
        <p:spPr bwMode="auto">
          <a:xfrm>
            <a:off x="2969514" y="3819844"/>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22" name="Oval 58"/>
          <p:cNvSpPr>
            <a:spLocks noChangeArrowheads="1"/>
          </p:cNvSpPr>
          <p:nvPr/>
        </p:nvSpPr>
        <p:spPr bwMode="auto">
          <a:xfrm>
            <a:off x="5907089" y="3954464"/>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
        <p:nvSpPr>
          <p:cNvPr id="23" name="Right Arrow 22"/>
          <p:cNvSpPr/>
          <p:nvPr/>
        </p:nvSpPr>
        <p:spPr bwMode="auto">
          <a:xfrm rot="16516142">
            <a:off x="5568157" y="4336257"/>
            <a:ext cx="803275" cy="503239"/>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kern="0">
              <a:solidFill>
                <a:srgbClr val="FFFFFF"/>
              </a:solidFill>
              <a:latin typeface="BONES" pitchFamily="-105" charset="0"/>
              <a:ea typeface="+mn-ea"/>
              <a:cs typeface="+mn-cs"/>
            </a:endParaRPr>
          </a:p>
        </p:txBody>
      </p:sp>
      <p:sp>
        <p:nvSpPr>
          <p:cNvPr id="24" name="Rectangle 2"/>
          <p:cNvSpPr txBox="1">
            <a:spLocks noChangeArrowheads="1"/>
          </p:cNvSpPr>
          <p:nvPr/>
        </p:nvSpPr>
        <p:spPr bwMode="auto">
          <a:xfrm>
            <a:off x="2841931" y="4711460"/>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حبرون</a:t>
            </a:r>
            <a:endParaRPr lang="en-US" sz="32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25" name="Oval 58"/>
          <p:cNvSpPr>
            <a:spLocks noChangeArrowheads="1"/>
          </p:cNvSpPr>
          <p:nvPr/>
        </p:nvSpPr>
        <p:spPr bwMode="auto">
          <a:xfrm>
            <a:off x="5778501" y="4986339"/>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BONES" pitchFamily="-105"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a14="http://schemas.microsoft.com/office/drawing/2010/main" xmlns="">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الموقع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المركزي</a:t>
            </a:r>
            <a:endParaRPr lang="en-US" dirty="0">
              <a:latin typeface="Arial" panose="020B0604020202020204" pitchFamily="34" charset="0"/>
              <a:ea typeface="ＭＳ Ｐゴシック" charset="0"/>
              <a:cs typeface="Arial" panose="020B0604020202020204" pitchFamily="34" charset="0"/>
            </a:endParaRPr>
          </a:p>
        </p:txBody>
      </p:sp>
      <p:sp>
        <p:nvSpPr>
          <p:cNvPr id="180227" name="Text Box 7"/>
          <p:cNvSpPr txBox="1">
            <a:spLocks noChangeArrowheads="1"/>
          </p:cNvSpPr>
          <p:nvPr/>
        </p:nvSpPr>
        <p:spPr bwMode="auto">
          <a:xfrm>
            <a:off x="381000" y="3105150"/>
            <a:ext cx="3200400" cy="2308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b="1" dirty="0">
                <a:solidFill>
                  <a:srgbClr val="FFFFFF"/>
                </a:solidFill>
                <a:latin typeface="Arial" panose="020B0604020202020204" pitchFamily="34" charset="0"/>
                <a:cs typeface="Arial" panose="020B0604020202020204" pitchFamily="34" charset="0"/>
              </a:rPr>
              <a:t>كانت أورشليم في بنيامين قرب يهوذا لكنها قريبة من الأسباط الشمالية</a:t>
            </a:r>
            <a:endParaRPr lang="en-US" sz="3600" b="1" dirty="0">
              <a:solidFill>
                <a:srgbClr val="FFFFFF"/>
              </a:solidFill>
              <a:latin typeface="Arial" panose="020B0604020202020204" pitchFamily="34" charset="0"/>
              <a:cs typeface="Arial" panose="020B0604020202020204" pitchFamily="34" charset="0"/>
            </a:endParaRPr>
          </a:p>
        </p:txBody>
      </p:sp>
      <p:sp>
        <p:nvSpPr>
          <p:cNvPr id="180228" name="Text Box 8"/>
          <p:cNvSpPr txBox="1">
            <a:spLocks noChangeArrowheads="1"/>
          </p:cNvSpPr>
          <p:nvPr/>
        </p:nvSpPr>
        <p:spPr bwMode="auto">
          <a:xfrm>
            <a:off x="6858000" y="4648201"/>
            <a:ext cx="1752600" cy="461655"/>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ar-JO" b="1" dirty="0">
                <a:solidFill>
                  <a:srgbClr val="FFFFFF"/>
                </a:solidFill>
                <a:latin typeface="Arial" panose="020B0604020202020204" pitchFamily="34" charset="0"/>
                <a:cs typeface="Arial" panose="020B0604020202020204" pitchFamily="34" charset="0"/>
              </a:rPr>
              <a:t>أورشليم</a:t>
            </a:r>
            <a:endParaRPr lang="en-US" b="1" dirty="0">
              <a:solidFill>
                <a:srgbClr val="FFFFFF"/>
              </a:solidFill>
              <a:latin typeface="Arial" panose="020B0604020202020204" pitchFamily="34" charset="0"/>
              <a:cs typeface="Arial" panose="020B0604020202020204" pitchFamily="34"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9"/>
            <a:ext cx="9144000" cy="6221080"/>
          </a:xfrm>
          <a:prstGeom prst="rect">
            <a:avLst/>
          </a:prstGeom>
        </p:spPr>
      </p:pic>
      <p:sp>
        <p:nvSpPr>
          <p:cNvPr id="900098" name="Rectangle 2"/>
          <p:cNvSpPr>
            <a:spLocks noGrp="1" noChangeArrowheads="1"/>
          </p:cNvSpPr>
          <p:nvPr>
            <p:ph type="ctrTitle"/>
          </p:nvPr>
        </p:nvSpPr>
        <p:spPr>
          <a:xfrm>
            <a:off x="0" y="-464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اللطف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297534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9" cy="6858000"/>
          </a:xfrm>
          <a:noFill/>
          <a:extLst>
            <a:ext uri="{909E8E84-426E-40dd-AFC4-6F175D3DCCD1}">
              <a14:hiddenFill xmlns:a14="http://schemas.microsoft.com/office/drawing/2010/main" xmlns="">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كانت أورشليم مدينة حدودية</a:t>
            </a:r>
            <a:endParaRPr lang="en-US" sz="3600" dirty="0">
              <a:latin typeface="Arial" panose="020B0604020202020204" pitchFamily="34" charset="0"/>
              <a:ea typeface="ＭＳ Ｐゴシック" charset="0"/>
              <a:cs typeface="Arial" panose="020B0604020202020204" pitchFamily="34"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بنيامين</a:t>
            </a:r>
            <a:endParaRPr 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يهوذا</a:t>
            </a:r>
            <a:endParaRPr 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9336" name="Freeform 1032"/>
          <p:cNvSpPr>
            <a:spLocks/>
          </p:cNvSpPr>
          <p:nvPr/>
        </p:nvSpPr>
        <p:spPr bwMode="auto">
          <a:xfrm>
            <a:off x="2971800" y="4667935"/>
            <a:ext cx="5715000" cy="646331"/>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2280" name="Text Box 7"/>
          <p:cNvSpPr txBox="1">
            <a:spLocks noChangeArrowheads="1"/>
          </p:cNvSpPr>
          <p:nvPr/>
        </p:nvSpPr>
        <p:spPr bwMode="auto">
          <a:xfrm>
            <a:off x="381000" y="1905001"/>
            <a:ext cx="2286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200" b="1" dirty="0">
                <a:solidFill>
                  <a:srgbClr val="FFFFFF"/>
                </a:solidFill>
                <a:latin typeface="Arial" panose="020B0604020202020204" pitchFamily="34" charset="0"/>
                <a:cs typeface="Arial" panose="020B0604020202020204" pitchFamily="34" charset="0"/>
              </a:rPr>
              <a:t>حدود العهد القديم بين بنيامين و يهوذا تقع جنوب المدينة</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1" y="152400"/>
            <a:ext cx="926147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ar-JO" sz="4000" b="1"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rPr>
              <a:t>الإصحاح 5</a:t>
            </a:r>
            <a:endParaRPr lang="en-US" sz="3600" b="1"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endParaRPr>
          </a:p>
        </p:txBody>
      </p:sp>
      <p:sp>
        <p:nvSpPr>
          <p:cNvPr id="3" name="Right Arrow 2"/>
          <p:cNvSpPr/>
          <p:nvPr/>
        </p:nvSpPr>
        <p:spPr>
          <a:xfrm rot="18001466">
            <a:off x="1800226" y="4430713"/>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Right Arrow 6"/>
          <p:cNvSpPr/>
          <p:nvPr/>
        </p:nvSpPr>
        <p:spPr>
          <a:xfrm rot="19106259">
            <a:off x="2954338" y="2914651"/>
            <a:ext cx="1123951"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8" name="Right Arrow 7"/>
          <p:cNvSpPr/>
          <p:nvPr/>
        </p:nvSpPr>
        <p:spPr>
          <a:xfrm rot="18623150">
            <a:off x="4518820" y="1489870"/>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ar-JO" sz="4000" dirty="0"/>
              <a:t>كان لأورشليم مساحة للتوسع شمالاً لبناء هيكل</a:t>
            </a:r>
            <a:endParaRPr lang="en-US" sz="4000" dirty="0">
              <a:solidFill>
                <a:schemeClr val="tx1"/>
              </a:solidFill>
              <a:effectLst>
                <a:outerShdw blurRad="38100" dist="38100" dir="2700000" algn="tl">
                  <a:srgbClr val="666633"/>
                </a:outerShdw>
              </a:effectLst>
              <a:latin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0236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1"/>
            <a:ext cx="9144000" cy="954107"/>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ar-JO" sz="2800" dirty="0">
                <a:solidFill>
                  <a:srgbClr val="FFFF00"/>
                </a:solidFill>
                <a:ea typeface="ＭＳ Ｐゴシック" charset="0"/>
                <a:cs typeface="Arial" panose="020B0604020202020204" pitchFamily="34" charset="0"/>
              </a:rPr>
              <a:t>أحضر داود الملك تابوت العهد إلى أورشليم</a:t>
            </a:r>
            <a:br>
              <a:rPr lang="en-US" sz="2800" dirty="0">
                <a:solidFill>
                  <a:srgbClr val="FFFF00"/>
                </a:solidFill>
                <a:ea typeface="ＭＳ Ｐゴシック" charset="0"/>
                <a:cs typeface="Arial" panose="020B0604020202020204" pitchFamily="34" charset="0"/>
              </a:rPr>
            </a:br>
            <a:r>
              <a:rPr lang="en-US" sz="2800" dirty="0">
                <a:solidFill>
                  <a:srgbClr val="FFFF00"/>
                </a:solidFill>
                <a:ea typeface="ＭＳ Ｐゴシック" charset="0"/>
                <a:cs typeface="Arial" panose="020B0604020202020204" pitchFamily="34" charset="0"/>
              </a:rPr>
              <a:t> (</a:t>
            </a:r>
            <a:r>
              <a:rPr lang="ar-JO" sz="2800" dirty="0">
                <a:solidFill>
                  <a:srgbClr val="FFFF00"/>
                </a:solidFill>
                <a:ea typeface="ＭＳ Ｐゴシック" charset="0"/>
                <a:cs typeface="Arial" panose="020B0604020202020204" pitchFamily="34" charset="0"/>
              </a:rPr>
              <a:t>2 صموئيل 6 : 5 - 15</a:t>
            </a:r>
            <a:r>
              <a:rPr lang="en-US" sz="2800" dirty="0">
                <a:solidFill>
                  <a:srgbClr val="FFFF00"/>
                </a:solidFill>
                <a:ea typeface="ＭＳ Ｐゴシック" charset="0"/>
                <a:cs typeface="Arial" panose="020B0604020202020204" pitchFamily="34" charset="0"/>
              </a:rPr>
              <a:t>)</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مركز عبادة جديد               (2 صم 6)</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6165304"/>
            <a:ext cx="9129157" cy="692696"/>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ea typeface="ＭＳ Ｐゴシック" charset="0"/>
              </a:rPr>
              <a:t>دتزد و تابوت العهد (2 صم 6)</a:t>
            </a:r>
            <a:endParaRPr lang="en-US" sz="3200"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4350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73763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Text Box 3"/>
          <p:cNvSpPr txBox="1">
            <a:spLocks noChangeArrowheads="1"/>
          </p:cNvSpPr>
          <p:nvPr/>
        </p:nvSpPr>
        <p:spPr bwMode="auto">
          <a:xfrm>
            <a:off x="2667001" y="2286001"/>
            <a:ext cx="452755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chemeClr val="accent2"/>
                </a:solidFill>
                <a:latin typeface="Bookman Old Style" charset="0"/>
              </a:rPr>
              <a:t>الكلمة المفتاحية</a:t>
            </a:r>
            <a:endParaRPr lang="en-US" sz="4800" b="1" dirty="0">
              <a:solidFill>
                <a:schemeClr val="accent2"/>
              </a:solidFill>
              <a:latin typeface="Bookman Old Style" charset="0"/>
            </a:endParaRPr>
          </a:p>
        </p:txBody>
      </p:sp>
      <p:sp>
        <p:nvSpPr>
          <p:cNvPr id="187395" name="Text Box 4"/>
          <p:cNvSpPr txBox="1">
            <a:spLocks noChangeArrowheads="1"/>
          </p:cNvSpPr>
          <p:nvPr/>
        </p:nvSpPr>
        <p:spPr bwMode="auto">
          <a:xfrm>
            <a:off x="8305802" y="76201"/>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rPr>
              <a:t>209</a:t>
            </a:r>
            <a:endParaRPr lang="en-US" b="1" dirty="0">
              <a:solidFill>
                <a:schemeClr val="bg1"/>
              </a:solidFill>
              <a:latin typeface="Arial" panose="020B0604020202020204" pitchFamily="34" charset="0"/>
            </a:endParaRPr>
          </a:p>
        </p:txBody>
      </p:sp>
      <p:sp>
        <p:nvSpPr>
          <p:cNvPr id="39941" name="Text Box 5"/>
          <p:cNvSpPr txBox="1">
            <a:spLocks noChangeArrowheads="1"/>
          </p:cNvSpPr>
          <p:nvPr/>
        </p:nvSpPr>
        <p:spPr bwMode="auto">
          <a:xfrm>
            <a:off x="2667001" y="2986089"/>
            <a:ext cx="452755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Bookman Old Style" charset="0"/>
              </a:rPr>
              <a:t>العهد</a:t>
            </a:r>
            <a:endParaRPr lang="en-US" sz="4800" b="1" dirty="0">
              <a:solidFill>
                <a:srgbClr val="D20E2F"/>
              </a:solidFill>
              <a:latin typeface="Bookman Old Style" charset="0"/>
            </a:endParaRPr>
          </a:p>
        </p:txBody>
      </p:sp>
      <p:sp>
        <p:nvSpPr>
          <p:cNvPr id="187397" name="Rectangle 6"/>
          <p:cNvSpPr>
            <a:spLocks noGrp="1" noChangeArrowheads="1"/>
          </p:cNvSpPr>
          <p:nvPr>
            <p:ph type="title" idx="4294967295"/>
          </p:nvPr>
        </p:nvSpPr>
        <p:spPr>
          <a:xfrm>
            <a:off x="0" y="-700088"/>
            <a:ext cx="3048000" cy="685800"/>
          </a:xfrm>
        </p:spPr>
        <p:txBody>
          <a:bodyPr/>
          <a:lstStyle/>
          <a:p>
            <a:pPr algn="l" eaLnBrk="1" hangingPunct="1"/>
            <a:r>
              <a:rPr lang="ar-JO" dirty="0">
                <a:solidFill>
                  <a:schemeClr val="bg1"/>
                </a:solidFill>
                <a:effectLst>
                  <a:glow rad="127000">
                    <a:schemeClr val="tx1"/>
                  </a:glow>
                </a:effectLst>
                <a:ea typeface="ＭＳ Ｐゴシック" charset="0"/>
                <a:cs typeface="ＭＳ Ｐゴシック" charset="0"/>
              </a:rPr>
              <a:t>الكلمة المفتاحية</a:t>
            </a:r>
            <a:endParaRPr lang="en-US" sz="1800" dirty="0">
              <a:solidFill>
                <a:schemeClr val="bg1"/>
              </a:solidFill>
              <a:ea typeface="ＭＳ Ｐゴシック" charset="0"/>
              <a:cs typeface="ＭＳ Ｐゴシック" charset="0"/>
            </a:endParaRP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rPr>
              <a:t>سلالة جديدة</a:t>
            </a:r>
            <a:br>
              <a:rPr lang="en-US" sz="3200" b="1" dirty="0">
                <a:solidFill>
                  <a:schemeClr val="bg1"/>
                </a:solidFill>
                <a:latin typeface="Arial" panose="020B0604020202020204" pitchFamily="34" charset="0"/>
              </a:rPr>
            </a:br>
            <a:r>
              <a:rPr lang="en-US"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2 صم 7</a:t>
            </a:r>
            <a:r>
              <a:rPr lang="en-US" sz="2400" b="1" dirty="0">
                <a:solidFill>
                  <a:schemeClr val="bg1"/>
                </a:solidFill>
                <a:latin typeface="Arial" panose="020B0604020202020204" pitchFamily="34" charset="0"/>
              </a:rPr>
              <a:t>)</a:t>
            </a:r>
            <a:endParaRPr lang="en-US" sz="3200" b="1" dirty="0">
              <a:solidFill>
                <a:schemeClr val="bg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8" name="Text Box 4"/>
          <p:cNvSpPr txBox="1">
            <a:spLocks noChangeArrowheads="1"/>
          </p:cNvSpPr>
          <p:nvPr/>
        </p:nvSpPr>
        <p:spPr bwMode="auto">
          <a:xfrm>
            <a:off x="8305802" y="76201"/>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rPr>
              <a:t>209</a:t>
            </a:r>
            <a:endParaRPr lang="en-US" b="1" dirty="0">
              <a:solidFill>
                <a:schemeClr val="bg1"/>
              </a:solidFill>
              <a:latin typeface="Arial" panose="020B0604020202020204" pitchFamily="34" charset="0"/>
            </a:endParaRPr>
          </a:p>
        </p:txBody>
      </p:sp>
      <p:sp>
        <p:nvSpPr>
          <p:cNvPr id="188419" name="Rectangle 5"/>
          <p:cNvSpPr>
            <a:spLocks noGrp="1" noChangeArrowheads="1"/>
          </p:cNvSpPr>
          <p:nvPr>
            <p:ph type="title" idx="4294967295"/>
          </p:nvPr>
        </p:nvSpPr>
        <p:spPr>
          <a:xfrm>
            <a:off x="2693988" y="2286001"/>
            <a:ext cx="3962400" cy="830997"/>
          </a:xfrm>
          <a:noFill/>
        </p:spPr>
        <p:txBody>
          <a:bodyPr anchor="t">
            <a:spAutoFit/>
          </a:bodyPr>
          <a:lstStyle/>
          <a:p>
            <a:pPr eaLnBrk="1" hangingPunct="1"/>
            <a:r>
              <a:rPr lang="ar-JO" sz="4800" b="1" dirty="0">
                <a:solidFill>
                  <a:schemeClr val="accent2"/>
                </a:solidFill>
                <a:latin typeface="Bookman Old Style" charset="0"/>
                <a:ea typeface="ＭＳ Ｐゴシック" charset="0"/>
                <a:cs typeface="ＭＳ Ｐゴシック" charset="0"/>
              </a:rPr>
              <a:t>الآية المفتاحية</a:t>
            </a:r>
            <a:endParaRPr lang="en-US" sz="4800" b="1" dirty="0">
              <a:solidFill>
                <a:schemeClr val="accent2"/>
              </a:solidFill>
              <a:latin typeface="Bookman Old Style" charset="0"/>
              <a:ea typeface="ＭＳ Ｐゴシック" charset="0"/>
              <a:cs typeface="ＭＳ Ｐゴシック" charset="0"/>
            </a:endParaRP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rPr>
              <a:t>سلالة جديدة</a:t>
            </a:r>
            <a:br>
              <a:rPr lang="en-US" sz="3200" b="1" dirty="0">
                <a:solidFill>
                  <a:schemeClr val="bg1"/>
                </a:solidFill>
                <a:latin typeface="Arial" panose="020B0604020202020204" pitchFamily="34" charset="0"/>
              </a:rPr>
            </a:br>
            <a:r>
              <a:rPr lang="en-US"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2 صم 7</a:t>
            </a:r>
            <a:r>
              <a:rPr lang="en-US" sz="2400" b="1" dirty="0">
                <a:solidFill>
                  <a:schemeClr val="bg1"/>
                </a:solidFill>
                <a:latin typeface="Arial" panose="020B0604020202020204" pitchFamily="34" charset="0"/>
              </a:rPr>
              <a:t>)</a:t>
            </a:r>
            <a:endParaRPr lang="en-US" sz="3200" b="1" dirty="0">
              <a:solidFill>
                <a:schemeClr val="bg1"/>
              </a:solidFill>
              <a:latin typeface="Arial" panose="020B0604020202020204" pitchFamily="34" charset="0"/>
            </a:endParaRPr>
          </a:p>
        </p:txBody>
      </p:sp>
      <p:sp>
        <p:nvSpPr>
          <p:cNvPr id="6" name="Text Box 5"/>
          <p:cNvSpPr txBox="1">
            <a:spLocks noChangeArrowheads="1"/>
          </p:cNvSpPr>
          <p:nvPr/>
        </p:nvSpPr>
        <p:spPr bwMode="auto">
          <a:xfrm>
            <a:off x="827089" y="2986089"/>
            <a:ext cx="75612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Bookman Old Style" charset="0"/>
              </a:rPr>
              <a:t>2 صموئيل 7 : 12 - 16</a:t>
            </a:r>
            <a:endParaRPr lang="en-US" sz="4800" b="1" dirty="0">
              <a:solidFill>
                <a:srgbClr val="D20E2F"/>
              </a:solidFill>
              <a:latin typeface="Bookman Old Style"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2" y="381001"/>
            <a:ext cx="2736851" cy="3408363"/>
          </a:xfrm>
        </p:spPr>
        <p:txBody>
          <a:bodyPr/>
          <a:lstStyle/>
          <a:p>
            <a:pPr algn="ctr" eaLnBrk="1" hangingPunct="1"/>
            <a:r>
              <a:rPr lang="ar-JO" sz="3600" dirty="0">
                <a:solidFill>
                  <a:srgbClr val="FFFFFF"/>
                </a:solidFill>
              </a:rPr>
              <a:t>بيت داود :</a:t>
            </a:r>
            <a:br>
              <a:rPr lang="en-US" altLang="ja-JP" sz="3600" dirty="0">
                <a:solidFill>
                  <a:srgbClr val="FFFFFF"/>
                </a:solidFill>
              </a:rPr>
            </a:br>
            <a:r>
              <a:rPr lang="ar-JO" altLang="ja-JP" sz="3600" dirty="0">
                <a:solidFill>
                  <a:srgbClr val="FFFFFF"/>
                </a:solidFill>
              </a:rPr>
              <a:t>أنا أبني لك بيتاً</a:t>
            </a:r>
            <a:br>
              <a:rPr lang="en-US" altLang="ja-JP" sz="3600" dirty="0">
                <a:solidFill>
                  <a:srgbClr val="FFFFFF"/>
                </a:solidFill>
              </a:rPr>
            </a:br>
            <a:endParaRPr lang="en-US" sz="2800" dirty="0">
              <a:solidFill>
                <a:srgbClr val="FFFFFF"/>
              </a:solidFill>
            </a:endParaRPr>
          </a:p>
        </p:txBody>
      </p:sp>
      <p:pic>
        <p:nvPicPr>
          <p:cNvPr id="196610" name="Picture 4" descr="Man"/>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ext Box 6"/>
          <p:cNvSpPr txBox="1">
            <a:spLocks noChangeArrowheads="1"/>
          </p:cNvSpPr>
          <p:nvPr/>
        </p:nvSpPr>
        <p:spPr bwMode="auto">
          <a:xfrm>
            <a:off x="1517287" y="4953000"/>
            <a:ext cx="370614"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FFFFFF"/>
                </a:solidFill>
                <a:latin typeface="Arial" panose="020B0604020202020204" pitchFamily="34" charset="0"/>
                <a:cs typeface="Arial" panose="020B0604020202020204" pitchFamily="34" charset="0"/>
              </a:rPr>
              <a:t>D</a:t>
            </a:r>
          </a:p>
          <a:p>
            <a:pPr eaLnBrk="1" hangingPunct="1"/>
            <a:r>
              <a:rPr lang="en-US" sz="2000" b="1" dirty="0">
                <a:solidFill>
                  <a:srgbClr val="FFFFFF"/>
                </a:solidFill>
                <a:latin typeface="Arial" panose="020B0604020202020204" pitchFamily="34" charset="0"/>
                <a:cs typeface="Arial" panose="020B0604020202020204" pitchFamily="34" charset="0"/>
              </a:rPr>
              <a:t>A</a:t>
            </a:r>
          </a:p>
          <a:p>
            <a:pPr eaLnBrk="1" hangingPunct="1"/>
            <a:r>
              <a:rPr lang="en-US" sz="2000" b="1" dirty="0">
                <a:solidFill>
                  <a:srgbClr val="FFFFFF"/>
                </a:solidFill>
                <a:latin typeface="Arial" panose="020B0604020202020204" pitchFamily="34" charset="0"/>
                <a:cs typeface="Arial" panose="020B0604020202020204" pitchFamily="34" charset="0"/>
              </a:rPr>
              <a:t>V</a:t>
            </a:r>
          </a:p>
          <a:p>
            <a:pPr eaLnBrk="1" hangingPunct="1"/>
            <a:r>
              <a:rPr lang="en-US" sz="2000" b="1" dirty="0">
                <a:solidFill>
                  <a:srgbClr val="FFFFFF"/>
                </a:solidFill>
                <a:latin typeface="Arial" panose="020B0604020202020204" pitchFamily="34" charset="0"/>
                <a:cs typeface="Arial" panose="020B0604020202020204" pitchFamily="34" charset="0"/>
              </a:rPr>
              <a:t>I</a:t>
            </a:r>
          </a:p>
          <a:p>
            <a:pPr eaLnBrk="1" hangingPunct="1"/>
            <a:r>
              <a:rPr lang="en-US" sz="2000" b="1" dirty="0">
                <a:solidFill>
                  <a:srgbClr val="FFFFFF"/>
                </a:solidFill>
                <a:latin typeface="Arial" panose="020B0604020202020204" pitchFamily="34" charset="0"/>
                <a:cs typeface="Arial" panose="020B0604020202020204" pitchFamily="34" charset="0"/>
              </a:rPr>
              <a:t>D</a:t>
            </a:r>
          </a:p>
        </p:txBody>
      </p:sp>
      <p:pic>
        <p:nvPicPr>
          <p:cNvPr id="196613" name="Picture 7" descr="crown option A small"/>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33400" y="3886201"/>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solidFill>
                <a:srgbClr val="FFCC00"/>
              </a:solidFill>
              <a:latin typeface="Arial Black" charset="0"/>
            </a:endParaRPr>
          </a:p>
        </p:txBody>
      </p:sp>
    </p:spTree>
    <p:extLst>
      <p:ext uri="{BB962C8B-B14F-4D97-AF65-F5344CB8AC3E}">
        <p14:creationId xmlns:p14="http://schemas.microsoft.com/office/powerpoint/2010/main" val="199082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ar-JO" sz="6000" dirty="0">
                <a:solidFill>
                  <a:srgbClr val="FFFFFF"/>
                </a:solidFill>
                <a:latin typeface="Tahoma" charset="0"/>
              </a:rPr>
              <a:t>لكن من سيبني الهيكل؟</a:t>
            </a:r>
            <a:endParaRPr lang="en-US" sz="6000" dirty="0">
              <a:solidFill>
                <a:srgbClr val="FFFFFF"/>
              </a:solidFill>
              <a:latin typeface="Tahoma" charset="0"/>
            </a:endParaRPr>
          </a:p>
        </p:txBody>
      </p:sp>
      <p:pic>
        <p:nvPicPr>
          <p:cNvPr id="19763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00113" y="2708276"/>
            <a:ext cx="5294312"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2"/>
          <p:cNvSpPr txBox="1">
            <a:spLocks noChangeArrowheads="1"/>
          </p:cNvSpPr>
          <p:nvPr/>
        </p:nvSpPr>
        <p:spPr bwMode="auto">
          <a:xfrm>
            <a:off x="6108700" y="2060576"/>
            <a:ext cx="3048000"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600" b="1" dirty="0">
                <a:solidFill>
                  <a:schemeClr val="tx2"/>
                </a:solidFill>
                <a:latin typeface="Arial" panose="020B0604020202020204" pitchFamily="34" charset="0"/>
                <a:cs typeface="Arial" panose="020B0604020202020204" pitchFamily="34" charset="0"/>
              </a:rPr>
              <a:t>بيت الله :</a:t>
            </a:r>
          </a:p>
          <a:p>
            <a:pPr eaLnBrk="1" hangingPunct="1"/>
            <a:r>
              <a:rPr lang="ar-JO" sz="3600" b="1" dirty="0">
                <a:solidFill>
                  <a:schemeClr val="tx2"/>
                </a:solidFill>
                <a:latin typeface="Arial" panose="020B0604020202020204" pitchFamily="34" charset="0"/>
                <a:cs typeface="Arial" panose="020B0604020202020204" pitchFamily="34" charset="0"/>
              </a:rPr>
              <a:t>أنا أبني لك بيتاً</a:t>
            </a:r>
            <a:endParaRPr lang="en-US" sz="2800"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يقدم الله </a:t>
            </a:r>
            <a:r>
              <a:rPr lang="ar-JO" sz="4800" dirty="0">
                <a:solidFill>
                  <a:srgbClr val="FFFF00"/>
                </a:solidFill>
                <a:effectLst>
                  <a:glow rad="127000">
                    <a:schemeClr val="tx1"/>
                  </a:glow>
                </a:effectLst>
                <a:ea typeface="ＭＳ Ｐゴシック" charset="0"/>
                <a:cs typeface="ＭＳ Ｐゴシック" charset="0"/>
              </a:rPr>
              <a:t>اللطف</a:t>
            </a:r>
            <a:r>
              <a:rPr lang="ar-JO" sz="4800" dirty="0">
                <a:effectLst>
                  <a:glow rad="127000">
                    <a:schemeClr val="tx1"/>
                  </a:glow>
                </a:effectLst>
                <a:ea typeface="ＭＳ Ｐゴシック" charset="0"/>
                <a:cs typeface="ＭＳ Ｐゴシック" charset="0"/>
              </a:rPr>
              <a:t> لنا حتى نكون لطفاء نحو الآخرين؟</a:t>
            </a:r>
            <a:endParaRPr lang="en-US" sz="4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512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79408" y="152401"/>
            <a:ext cx="4940663" cy="1633526"/>
          </a:xfrm>
        </p:spPr>
        <p:txBody>
          <a:bodyPr/>
          <a:lstStyle/>
          <a:p>
            <a:pPr algn="r" eaLnBrk="1" hangingPunct="1">
              <a:defRPr/>
            </a:pPr>
            <a:r>
              <a:rPr lang="ar-JO" sz="4000" dirty="0">
                <a:solidFill>
                  <a:schemeClr val="bg1"/>
                </a:solidFill>
                <a:effectLst>
                  <a:glow rad="177800">
                    <a:schemeClr val="tx1"/>
                  </a:glow>
                </a:effectLst>
                <a:ea typeface="ＭＳ Ｐゴシック" charset="0"/>
                <a:cs typeface="Arial" panose="020B0604020202020204" pitchFamily="34" charset="0"/>
              </a:rPr>
              <a:t>آية مفتاحية</a:t>
            </a:r>
            <a:br>
              <a:rPr lang="en-US" sz="4000" dirty="0">
                <a:solidFill>
                  <a:schemeClr val="bg1"/>
                </a:solidFill>
                <a:effectLst>
                  <a:glow rad="177800">
                    <a:schemeClr val="tx1"/>
                  </a:glow>
                </a:effectLst>
                <a:ea typeface="ＭＳ Ｐゴシック" charset="0"/>
                <a:cs typeface="Arial" panose="020B0604020202020204" pitchFamily="34" charset="0"/>
              </a:rPr>
            </a:br>
            <a:r>
              <a:rPr lang="ar-JO" sz="4000" dirty="0">
                <a:solidFill>
                  <a:schemeClr val="bg1"/>
                </a:solidFill>
                <a:effectLst>
                  <a:glow rad="177800">
                    <a:schemeClr val="tx1"/>
                  </a:glow>
                </a:effectLst>
                <a:ea typeface="ＭＳ Ｐゴシック" charset="0"/>
                <a:cs typeface="Arial" panose="020B0604020202020204" pitchFamily="34" charset="0"/>
              </a:rPr>
              <a:t>2 صموئيل 7 : 12 – 13 </a:t>
            </a:r>
            <a:endParaRPr lang="en-US" sz="4000" dirty="0">
              <a:solidFill>
                <a:schemeClr val="bg1"/>
              </a:solidFill>
              <a:effectLst>
                <a:glow rad="177800">
                  <a:schemeClr val="tx1"/>
                </a:glow>
              </a:effectLst>
              <a:ea typeface="ＭＳ Ｐゴシック" charset="0"/>
              <a:cs typeface="Arial" panose="020B0604020202020204" pitchFamily="34" charset="0"/>
            </a:endParaRPr>
          </a:p>
        </p:txBody>
      </p:sp>
      <p:sp>
        <p:nvSpPr>
          <p:cNvPr id="46089" name="Rectangle 9"/>
          <p:cNvSpPr>
            <a:spLocks noChangeArrowheads="1"/>
          </p:cNvSpPr>
          <p:nvPr/>
        </p:nvSpPr>
        <p:spPr bwMode="auto">
          <a:xfrm>
            <a:off x="5508104" y="152400"/>
            <a:ext cx="3635896"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defRPr/>
            </a:pPr>
            <a:r>
              <a:rPr lang="ar-JO" sz="4000" b="1" dirty="0">
                <a:solidFill>
                  <a:srgbClr val="FFFFFF"/>
                </a:solidFill>
                <a:effectLst>
                  <a:glow rad="177800">
                    <a:srgbClr val="000000"/>
                  </a:glow>
                </a:effectLst>
                <a:latin typeface="Arial" panose="020B0604020202020204" pitchFamily="34" charset="0"/>
              </a:rPr>
              <a:t>متى كملت أيامك و اضطجعت مع آبائك أقيم بعدك نسلك الذي يخرج من أحشائك و أثبت مملكته هو يبني بيتاً لإسمي و أنا اثبت كرسي مملكته إلى الأبد </a:t>
            </a:r>
            <a:endParaRPr lang="en-US" sz="4400" b="1" dirty="0">
              <a:solidFill>
                <a:srgbClr val="FFFFFF"/>
              </a:solidFill>
              <a:effectLst>
                <a:glow rad="177800">
                  <a:srgbClr val="000000"/>
                </a:glo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ar-JO" sz="4000" dirty="0">
                <a:solidFill>
                  <a:srgbClr val="FFFFFF"/>
                </a:solidFill>
                <a:effectLst>
                  <a:glow rad="228600">
                    <a:schemeClr val="tx1"/>
                  </a:glow>
                </a:effectLst>
                <a:ea typeface="ＭＳ Ｐゴシック" charset="0"/>
                <a:cs typeface="ＭＳ Ｐゴシック" charset="0"/>
              </a:rPr>
              <a:t>وعود العهد الداوودي</a:t>
            </a:r>
            <a:endParaRPr lang="en-US" sz="4000" dirty="0">
              <a:solidFill>
                <a:srgbClr val="FFFFFF"/>
              </a:solidFill>
              <a:effectLst>
                <a:glow rad="228600">
                  <a:schemeClr val="tx1"/>
                </a:glow>
              </a:effectLst>
              <a:ea typeface="ＭＳ Ｐゴシック" charset="0"/>
              <a:cs typeface="ＭＳ Ｐゴシック" charset="0"/>
            </a:endParaRPr>
          </a:p>
        </p:txBody>
      </p:sp>
      <p:sp>
        <p:nvSpPr>
          <p:cNvPr id="80900" name="Rectangle 4"/>
          <p:cNvSpPr>
            <a:spLocks noGrp="1" noChangeArrowheads="1"/>
          </p:cNvSpPr>
          <p:nvPr>
            <p:ph type="body" idx="1"/>
          </p:nvPr>
        </p:nvSpPr>
        <p:spPr>
          <a:xfrm>
            <a:off x="8384" y="1600202"/>
            <a:ext cx="9172128" cy="676672"/>
          </a:xfrm>
        </p:spPr>
        <p:txBody>
          <a:bodyPr anchor="ctr"/>
          <a:lstStyle/>
          <a:p>
            <a:pPr marL="0" indent="0" algn="ctr" eaLnBrk="1" hangingPunct="1">
              <a:spcBef>
                <a:spcPct val="0"/>
              </a:spcBef>
              <a:buFontTx/>
              <a:buNone/>
              <a:defRPr/>
            </a:pPr>
            <a:r>
              <a:rPr lang="ar-JO" sz="2800" dirty="0">
                <a:solidFill>
                  <a:srgbClr val="FFFFFF"/>
                </a:solidFill>
                <a:effectLst>
                  <a:glow rad="228600">
                    <a:schemeClr val="tx1"/>
                  </a:glow>
                </a:effectLst>
                <a:ea typeface="ＭＳ Ｐゴシック" charset="0"/>
                <a:cs typeface="ＭＳ Ｐゴシック" charset="0"/>
              </a:rPr>
              <a:t>بماذا وعد الله داود في 2 صموئيل 7 : 12 – 16؟</a:t>
            </a:r>
            <a:endParaRPr lang="en-US" sz="2800" dirty="0">
              <a:solidFill>
                <a:srgbClr val="FFFFFF"/>
              </a:solidFill>
              <a:effectLst>
                <a:glow rad="228600">
                  <a:schemeClr val="tx1"/>
                </a:glow>
              </a:effectLst>
              <a:ea typeface="ＭＳ Ｐゴシック" charset="0"/>
              <a:cs typeface="ＭＳ Ｐゴシック" charset="0"/>
            </a:endParaRPr>
          </a:p>
        </p:txBody>
      </p:sp>
      <p:sp>
        <p:nvSpPr>
          <p:cNvPr id="80901" name="Text Box 5"/>
          <p:cNvSpPr txBox="1">
            <a:spLocks noChangeArrowheads="1"/>
          </p:cNvSpPr>
          <p:nvPr/>
        </p:nvSpPr>
        <p:spPr bwMode="auto">
          <a:xfrm>
            <a:off x="8543704" y="73969"/>
            <a:ext cx="5052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rPr>
              <a:t>22</a:t>
            </a:r>
            <a:endParaRPr lang="en-US" sz="1800" b="1" dirty="0">
              <a:latin typeface="Arial" panose="020B0604020202020204" pitchFamily="34" charset="0"/>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rPr>
              <a:t>سلالة جديدة              (2 صم 7)</a:t>
            </a:r>
            <a:endParaRPr lang="en-US" sz="3200" b="1" dirty="0">
              <a:solidFill>
                <a:schemeClr val="bg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1" y="-100013"/>
            <a:ext cx="9105900" cy="931863"/>
          </a:xfrm>
        </p:spPr>
        <p:txBody>
          <a:bodyPr/>
          <a:lstStyle/>
          <a:p>
            <a:pPr algn="ctr" eaLnBrk="1" hangingPunct="1"/>
            <a:r>
              <a:rPr lang="ar-JO" sz="4800" dirty="0">
                <a:solidFill>
                  <a:schemeClr val="tx1"/>
                </a:solidFill>
              </a:rPr>
              <a:t>العهد الداوودي</a:t>
            </a:r>
            <a:endParaRPr lang="en-US" sz="4800" dirty="0">
              <a:solidFill>
                <a:schemeClr val="tx1"/>
              </a:solidFill>
            </a:endParaRPr>
          </a:p>
        </p:txBody>
      </p:sp>
      <p:sp>
        <p:nvSpPr>
          <p:cNvPr id="269315" name="Rectangle 3"/>
          <p:cNvSpPr>
            <a:spLocks noGrp="1" noChangeArrowheads="1"/>
          </p:cNvSpPr>
          <p:nvPr>
            <p:ph type="body" idx="1"/>
          </p:nvPr>
        </p:nvSpPr>
        <p:spPr>
          <a:xfrm>
            <a:off x="38101" y="690564"/>
            <a:ext cx="9105900" cy="6194425"/>
          </a:xfrm>
        </p:spPr>
        <p:txBody>
          <a:bodyPr/>
          <a:lstStyle/>
          <a:p>
            <a:pPr algn="ctr" eaLnBrk="1" hangingPunct="1">
              <a:lnSpc>
                <a:spcPct val="80000"/>
              </a:lnSpc>
              <a:buFontTx/>
              <a:buNone/>
            </a:pPr>
            <a:r>
              <a:rPr lang="ar-JO" sz="2400" dirty="0"/>
              <a:t>2 صموئيل 7 : 12 - 16</a:t>
            </a:r>
            <a:endParaRPr lang="en-US" sz="2400" dirty="0"/>
          </a:p>
          <a:p>
            <a:pPr algn="ctr" eaLnBrk="1" hangingPunct="1">
              <a:lnSpc>
                <a:spcPct val="80000"/>
              </a:lnSpc>
              <a:buFontTx/>
              <a:buNone/>
            </a:pPr>
            <a:endParaRPr lang="en-US" sz="1200" dirty="0"/>
          </a:p>
          <a:p>
            <a:pPr algn="ctr" eaLnBrk="1" hangingPunct="1">
              <a:lnSpc>
                <a:spcPct val="80000"/>
              </a:lnSpc>
              <a:buFontTx/>
              <a:buNone/>
            </a:pPr>
            <a:r>
              <a:rPr lang="ar-JO" sz="2400" dirty="0"/>
              <a:t>متى كملت أيامك و اضطجعت مع آبائك أقيم بعدك </a:t>
            </a:r>
            <a:r>
              <a:rPr lang="ar-JO" sz="2400" dirty="0">
                <a:solidFill>
                  <a:schemeClr val="tx2"/>
                </a:solidFill>
              </a:rPr>
              <a:t>نسلك</a:t>
            </a:r>
            <a:r>
              <a:rPr lang="ar-JO" sz="2400" dirty="0"/>
              <a:t> الذي يخرج من أحشائك و أثبت </a:t>
            </a:r>
            <a:r>
              <a:rPr lang="ar-JO" sz="2400" dirty="0">
                <a:solidFill>
                  <a:schemeClr val="tx2"/>
                </a:solidFill>
              </a:rPr>
              <a:t>مملكته</a:t>
            </a:r>
            <a:endParaRPr lang="en-US" sz="2400" dirty="0">
              <a:solidFill>
                <a:schemeClr val="tx2"/>
              </a:solidFill>
            </a:endParaRPr>
          </a:p>
          <a:p>
            <a:pPr algn="ctr" eaLnBrk="1" hangingPunct="1">
              <a:lnSpc>
                <a:spcPct val="80000"/>
              </a:lnSpc>
              <a:buFontTx/>
              <a:buNone/>
            </a:pPr>
            <a:endParaRPr lang="en-US" sz="2400" dirty="0"/>
          </a:p>
          <a:p>
            <a:pPr algn="ctr" eaLnBrk="1" hangingPunct="1">
              <a:lnSpc>
                <a:spcPct val="80000"/>
              </a:lnSpc>
              <a:buFontTx/>
              <a:buNone/>
            </a:pPr>
            <a:r>
              <a:rPr lang="ar-JO" sz="2400" dirty="0">
                <a:solidFill>
                  <a:schemeClr val="tx2"/>
                </a:solidFill>
              </a:rPr>
              <a:t>هو يبني بيتاً لإسمي </a:t>
            </a:r>
            <a:r>
              <a:rPr lang="ar-JO" sz="2400" dirty="0"/>
              <a:t>و أنا أثبت أ</a:t>
            </a:r>
            <a:r>
              <a:rPr lang="ar-JO" sz="2400" dirty="0">
                <a:solidFill>
                  <a:schemeClr val="tx2"/>
                </a:solidFill>
              </a:rPr>
              <a:t>كرسي مملكته إلى الأبد أنا أكون له أباً و هو يكون لي ابناً </a:t>
            </a:r>
            <a:r>
              <a:rPr lang="ar-JO" sz="2400" dirty="0"/>
              <a:t>إن تعود أؤدبه بقضيب الناس و بضربات بني آدم</a:t>
            </a:r>
            <a:endParaRPr lang="en-US" sz="2400" dirty="0"/>
          </a:p>
          <a:p>
            <a:pPr algn="ctr" eaLnBrk="1" hangingPunct="1">
              <a:lnSpc>
                <a:spcPct val="80000"/>
              </a:lnSpc>
              <a:buFontTx/>
              <a:buNone/>
            </a:pPr>
            <a:endParaRPr lang="en-US" sz="2400" dirty="0"/>
          </a:p>
          <a:p>
            <a:pPr algn="ctr" eaLnBrk="1" hangingPunct="1">
              <a:lnSpc>
                <a:spcPct val="80000"/>
              </a:lnSpc>
              <a:buFontTx/>
              <a:buNone/>
            </a:pPr>
            <a:r>
              <a:rPr lang="ar-JO" sz="2400" dirty="0"/>
              <a:t>و لكن رحمتي </a:t>
            </a:r>
            <a:r>
              <a:rPr lang="ar-JO" sz="2400" dirty="0">
                <a:solidFill>
                  <a:schemeClr val="tx2"/>
                </a:solidFill>
              </a:rPr>
              <a:t>لا تنزع </a:t>
            </a:r>
            <a:r>
              <a:rPr lang="ar-JO" sz="2400" dirty="0"/>
              <a:t>منه كما نزعتها من شاول الذي أزلته من أمامك</a:t>
            </a:r>
            <a:endParaRPr lang="en-US" sz="2400" dirty="0"/>
          </a:p>
          <a:p>
            <a:pPr algn="ctr" eaLnBrk="1" hangingPunct="1">
              <a:lnSpc>
                <a:spcPct val="80000"/>
              </a:lnSpc>
              <a:buFontTx/>
              <a:buNone/>
            </a:pPr>
            <a:endParaRPr lang="en-US" sz="2400" dirty="0"/>
          </a:p>
          <a:p>
            <a:pPr algn="ctr" eaLnBrk="1" hangingPunct="1">
              <a:lnSpc>
                <a:spcPct val="80000"/>
              </a:lnSpc>
              <a:buFontTx/>
              <a:buNone/>
            </a:pPr>
            <a:r>
              <a:rPr lang="ar-JO" sz="2400" dirty="0"/>
              <a:t>و يأمن بيتك و مملكتك إلى الأبد أمامك </a:t>
            </a:r>
            <a:r>
              <a:rPr lang="ar-JO" sz="2400" dirty="0">
                <a:solidFill>
                  <a:schemeClr val="tx2"/>
                </a:solidFill>
              </a:rPr>
              <a:t>كرسيك</a:t>
            </a:r>
            <a:r>
              <a:rPr lang="ar-JO" sz="2400" dirty="0"/>
              <a:t> يكون </a:t>
            </a:r>
            <a:r>
              <a:rPr lang="ar-JO" sz="2400" dirty="0">
                <a:solidFill>
                  <a:schemeClr val="tx2"/>
                </a:solidFill>
              </a:rPr>
              <a:t>ثابتاً إلى الأبد</a:t>
            </a:r>
            <a:endParaRPr lang="en-US" sz="2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box(in)">
                                      <p:cBhvr>
                                        <p:cTn id="12" dur="500"/>
                                        <p:tgtEl>
                                          <p:spTgt spid="269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4" end="4"/>
                                            </p:txEl>
                                          </p:spTgt>
                                        </p:tgtEl>
                                        <p:attrNameLst>
                                          <p:attrName>style.visibility</p:attrName>
                                        </p:attrNameLst>
                                      </p:cBhvr>
                                      <p:to>
                                        <p:strVal val="visible"/>
                                      </p:to>
                                    </p:set>
                                    <p:animEffect transition="in" filter="box(in)">
                                      <p:cBhvr>
                                        <p:cTn id="17" dur="500"/>
                                        <p:tgtEl>
                                          <p:spTgt spid="2693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6" end="6"/>
                                            </p:txEl>
                                          </p:spTgt>
                                        </p:tgtEl>
                                        <p:attrNameLst>
                                          <p:attrName>style.visibility</p:attrName>
                                        </p:attrNameLst>
                                      </p:cBhvr>
                                      <p:to>
                                        <p:strVal val="visible"/>
                                      </p:to>
                                    </p:set>
                                    <p:animEffect transition="in" filter="box(in)">
                                      <p:cBhvr>
                                        <p:cTn id="22" dur="500"/>
                                        <p:tgtEl>
                                          <p:spTgt spid="2693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8" end="8"/>
                                            </p:txEl>
                                          </p:spTgt>
                                        </p:tgtEl>
                                        <p:attrNameLst>
                                          <p:attrName>style.visibility</p:attrName>
                                        </p:attrNameLst>
                                      </p:cBhvr>
                                      <p:to>
                                        <p:strVal val="visible"/>
                                      </p:to>
                                    </p:set>
                                    <p:animEffect transition="in" filter="box(in)">
                                      <p:cBhvr>
                                        <p:cTn id="27"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115889"/>
            <a:ext cx="9144000" cy="3290887"/>
          </a:xfrm>
        </p:spPr>
        <p:txBody>
          <a:bodyPr/>
          <a:lstStyle/>
          <a:p>
            <a:pPr algn="ctr" eaLnBrk="1" hangingPunct="1"/>
            <a:r>
              <a:rPr lang="ar-JO" sz="5400" dirty="0">
                <a:solidFill>
                  <a:srgbClr val="FFFFFF"/>
                </a:solidFill>
                <a:latin typeface="Tahoma" charset="0"/>
              </a:rPr>
              <a:t>كيف يرتبط العهد الداوودي </a:t>
            </a:r>
            <a:br>
              <a:rPr lang="ar-JO" sz="5400" dirty="0">
                <a:solidFill>
                  <a:srgbClr val="FFFFFF"/>
                </a:solidFill>
                <a:latin typeface="Tahoma" charset="0"/>
              </a:rPr>
            </a:br>
            <a:r>
              <a:rPr lang="ar-JO" sz="5400" dirty="0">
                <a:solidFill>
                  <a:srgbClr val="FFFFFF"/>
                </a:solidFill>
                <a:latin typeface="Tahoma" charset="0"/>
              </a:rPr>
              <a:t>بيسوع؟</a:t>
            </a:r>
            <a:endParaRPr lang="en-US" sz="5400" dirty="0">
              <a:solidFill>
                <a:srgbClr val="FFFFFF"/>
              </a:solidFill>
              <a:latin typeface="Tahoma"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1462088"/>
          </a:xfrm>
        </p:spPr>
        <p:txBody>
          <a:bodyPr/>
          <a:lstStyle/>
          <a:p>
            <a:pPr algn="ctr" eaLnBrk="1" hangingPunct="1">
              <a:defRPr/>
            </a:pPr>
            <a:r>
              <a:rPr lang="ar-JO" sz="4000" dirty="0">
                <a:solidFill>
                  <a:srgbClr val="FFFFFF"/>
                </a:solidFill>
                <a:effectLst>
                  <a:glow rad="317500">
                    <a:schemeClr val="bg1">
                      <a:alpha val="90000"/>
                    </a:schemeClr>
                  </a:glow>
                </a:effectLst>
              </a:rPr>
              <a:t>يسوع هو </a:t>
            </a:r>
            <a:br>
              <a:rPr lang="ar-JO" sz="4000" dirty="0">
                <a:solidFill>
                  <a:srgbClr val="FFFFFF"/>
                </a:solidFill>
                <a:effectLst>
                  <a:glow rad="317500">
                    <a:schemeClr val="bg1">
                      <a:alpha val="90000"/>
                    </a:schemeClr>
                  </a:glow>
                </a:effectLst>
              </a:rPr>
            </a:br>
            <a:r>
              <a:rPr lang="ar-JO" sz="4000" dirty="0">
                <a:solidFill>
                  <a:srgbClr val="FFFFFF"/>
                </a:solidFill>
                <a:effectLst>
                  <a:glow rad="317500">
                    <a:schemeClr val="bg1">
                      <a:alpha val="90000"/>
                    </a:schemeClr>
                  </a:glow>
                </a:effectLst>
              </a:rPr>
              <a:t>ابن داود الموعود </a:t>
            </a:r>
            <a:endParaRPr lang="en-US" dirty="0">
              <a:solidFill>
                <a:srgbClr val="FFFFFF"/>
              </a:solidFill>
              <a:effectLst>
                <a:glow rad="317500">
                  <a:schemeClr val="bg1">
                    <a:alpha val="90000"/>
                  </a:schemeClr>
                </a:glow>
              </a:effectLst>
            </a:endParaRPr>
          </a:p>
        </p:txBody>
      </p:sp>
      <p:sp>
        <p:nvSpPr>
          <p:cNvPr id="201731" name="Rectangle 3"/>
          <p:cNvSpPr>
            <a:spLocks noGrp="1" noChangeArrowheads="1"/>
          </p:cNvSpPr>
          <p:nvPr>
            <p:ph type="body" idx="1"/>
          </p:nvPr>
        </p:nvSpPr>
        <p:spPr>
          <a:xfrm>
            <a:off x="611560" y="1981200"/>
            <a:ext cx="8134672" cy="4114800"/>
          </a:xfrm>
        </p:spPr>
        <p:txBody>
          <a:bodyPr/>
          <a:lstStyle/>
          <a:p>
            <a:pPr algn="r" rtl="1" eaLnBrk="1" hangingPunct="1">
              <a:buNone/>
              <a:defRPr/>
            </a:pPr>
            <a:r>
              <a:rPr lang="ar-JO" sz="2800" dirty="0">
                <a:solidFill>
                  <a:srgbClr val="FFFFFF"/>
                </a:solidFill>
                <a:effectLst>
                  <a:glow rad="317500">
                    <a:schemeClr val="bg1">
                      <a:alpha val="90000"/>
                    </a:schemeClr>
                  </a:glow>
                </a:effectLst>
              </a:rPr>
              <a:t>* دعي يسوع تسع مرات ابن داود في متى ( بالمقارنة مع مرتين في مرقس و لوقا و لم يذكر في يوحنا ) أشير إلى داود 59 مرة في العهد الجديد .</a:t>
            </a:r>
            <a:endParaRPr lang="en-US" sz="2800" dirty="0">
              <a:solidFill>
                <a:srgbClr val="FFFFFF"/>
              </a:solidFill>
              <a:effectLst>
                <a:glow rad="317500">
                  <a:schemeClr val="bg1">
                    <a:alpha val="90000"/>
                  </a:schemeClr>
                </a:glow>
              </a:effectLst>
            </a:endParaRPr>
          </a:p>
          <a:p>
            <a:pPr algn="r" rtl="1" eaLnBrk="1" hangingPunct="1">
              <a:buFontTx/>
              <a:buNone/>
              <a:defRPr/>
            </a:pPr>
            <a:endParaRPr lang="en-US" sz="2800" dirty="0">
              <a:solidFill>
                <a:srgbClr val="FFFFFF"/>
              </a:solidFill>
              <a:effectLst>
                <a:glow rad="317500">
                  <a:schemeClr val="bg1">
                    <a:alpha val="90000"/>
                  </a:schemeClr>
                </a:glow>
              </a:effectLst>
            </a:endParaRPr>
          </a:p>
          <a:p>
            <a:pPr algn="r" rtl="1" eaLnBrk="1" hangingPunct="1">
              <a:buNone/>
              <a:defRPr/>
            </a:pPr>
            <a:r>
              <a:rPr lang="ar-JO" sz="2800" dirty="0">
                <a:solidFill>
                  <a:srgbClr val="FFFFFF"/>
                </a:solidFill>
                <a:effectLst>
                  <a:glow rad="317500">
                    <a:schemeClr val="bg1">
                      <a:alpha val="90000"/>
                    </a:schemeClr>
                  </a:glow>
                </a:effectLst>
              </a:rPr>
              <a:t>* مكان ولادة يسوع أي بيت لحم دعيت بمدينة داود (مت 2 / 1,     1 صم 20 : 6)</a:t>
            </a:r>
            <a:endParaRPr lang="en-US" sz="1800"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dirty="0">
                <a:solidFill>
                  <a:srgbClr val="FFFFFF"/>
                </a:solidFill>
                <a:effectLst>
                  <a:glow rad="228600">
                    <a:schemeClr val="tx1"/>
                  </a:glow>
                </a:effectLst>
                <a:ea typeface="ＭＳ Ｐゴシック" charset="0"/>
                <a:cs typeface="ＭＳ Ｐゴシック" charset="0"/>
              </a:rPr>
              <a:t>وعود العهد الداوودي</a:t>
            </a:r>
            <a:endParaRPr lang="en-US" sz="4000" dirty="0">
              <a:solidFill>
                <a:srgbClr val="FFFFFF"/>
              </a:solidFill>
              <a:effectLst>
                <a:glow rad="228600">
                  <a:schemeClr val="tx1"/>
                </a:glow>
              </a:effectLst>
              <a:ea typeface="ＭＳ Ｐゴシック" charset="0"/>
              <a:cs typeface="ＭＳ Ｐゴシック" charset="0"/>
            </a:endParaRPr>
          </a:p>
        </p:txBody>
      </p:sp>
      <p:sp>
        <p:nvSpPr>
          <p:cNvPr id="65539" name="Text Box 5"/>
          <p:cNvSpPr txBox="1">
            <a:spLocks noChangeArrowheads="1"/>
          </p:cNvSpPr>
          <p:nvPr/>
        </p:nvSpPr>
        <p:spPr bwMode="auto">
          <a:xfrm>
            <a:off x="8543704" y="73969"/>
            <a:ext cx="5052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effectLst>
                  <a:glow rad="101600">
                    <a:schemeClr val="bg1">
                      <a:alpha val="75000"/>
                    </a:schemeClr>
                  </a:glow>
                </a:effectLst>
                <a:latin typeface="Arial" panose="020B0604020202020204" pitchFamily="34" charset="0"/>
              </a:rPr>
              <a:t>22</a:t>
            </a:r>
            <a:endParaRPr lang="en-US" sz="1800" b="1" dirty="0">
              <a:effectLst>
                <a:glow rad="101600">
                  <a:schemeClr val="bg1">
                    <a:alpha val="75000"/>
                  </a:schemeClr>
                </a:glow>
              </a:effectLst>
              <a:latin typeface="Arial" panose="020B0604020202020204" pitchFamily="34"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rPr>
              <a:t>سلالة جديدة</a:t>
            </a:r>
            <a:br>
              <a:rPr lang="en-US" sz="3200" b="1" dirty="0">
                <a:solidFill>
                  <a:schemeClr val="bg1"/>
                </a:solidFill>
                <a:latin typeface="Arial" panose="020B0604020202020204" pitchFamily="34" charset="0"/>
              </a:rPr>
            </a:br>
            <a:r>
              <a:rPr lang="en-US"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2 صم 7</a:t>
            </a:r>
            <a:r>
              <a:rPr lang="en-US" sz="2400" b="1" dirty="0">
                <a:solidFill>
                  <a:schemeClr val="bg1"/>
                </a:solidFill>
                <a:latin typeface="Arial" panose="020B0604020202020204" pitchFamily="34" charset="0"/>
              </a:rPr>
              <a:t>)</a:t>
            </a:r>
            <a:endParaRPr lang="en-US" sz="3200" b="1" dirty="0">
              <a:solidFill>
                <a:schemeClr val="bg1"/>
              </a:solidFill>
              <a:latin typeface="Arial" panose="020B0604020202020204" pitchFamily="34" charset="0"/>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indent="-461963" algn="r" rtl="1">
              <a:spcBef>
                <a:spcPct val="20000"/>
              </a:spcBef>
              <a:defRPr/>
            </a:pPr>
            <a:r>
              <a:rPr lang="ar-JO" sz="2800" b="1" dirty="0">
                <a:solidFill>
                  <a:srgbClr val="FFFFFF"/>
                </a:solidFill>
                <a:effectLst>
                  <a:glow rad="228600">
                    <a:schemeClr val="tx1"/>
                  </a:glow>
                </a:effectLst>
                <a:latin typeface="Arial" panose="020B0604020202020204" pitchFamily="34" charset="0"/>
              </a:rPr>
              <a:t>بماذا وعد الله داود في 2 صموئيل 7 : 12 – 16؟</a:t>
            </a:r>
            <a:endParaRPr lang="en-US" sz="2800" b="1" dirty="0">
              <a:solidFill>
                <a:srgbClr val="FFFFFF"/>
              </a:solidFill>
              <a:effectLst>
                <a:glow rad="228600">
                  <a:schemeClr val="tx1"/>
                </a:glow>
              </a:effectLst>
              <a:latin typeface="Arial" panose="020B0604020202020204" pitchFamily="34" charset="0"/>
            </a:endParaRPr>
          </a:p>
          <a:p>
            <a:pPr marL="461963" indent="-461963" algn="r" rtl="1">
              <a:spcBef>
                <a:spcPct val="20000"/>
              </a:spcBef>
              <a:defRPr/>
            </a:pPr>
            <a:r>
              <a:rPr lang="ar-JO" sz="2800" b="1" dirty="0">
                <a:solidFill>
                  <a:srgbClr val="FFFF00"/>
                </a:solidFill>
                <a:effectLst>
                  <a:glow rad="228600">
                    <a:schemeClr val="tx1"/>
                  </a:glow>
                </a:effectLst>
                <a:latin typeface="Arial" panose="020B0604020202020204" pitchFamily="34" charset="0"/>
              </a:rPr>
              <a:t>* أبناء </a:t>
            </a:r>
            <a:r>
              <a:rPr lang="ar-JO" sz="2800" b="1" dirty="0">
                <a:solidFill>
                  <a:srgbClr val="FFFFFF"/>
                </a:solidFill>
                <a:effectLst>
                  <a:glow rad="228600">
                    <a:schemeClr val="tx1"/>
                  </a:glow>
                </a:effectLst>
                <a:latin typeface="Arial" panose="020B0604020202020204" pitchFamily="34" charset="0"/>
              </a:rPr>
              <a:t>: بيت لا يفنى</a:t>
            </a:r>
            <a:endParaRPr lang="en-US" sz="2800" b="1" dirty="0">
              <a:solidFill>
                <a:srgbClr val="FFFFFF"/>
              </a:solidFill>
              <a:effectLst>
                <a:glow rad="228600">
                  <a:schemeClr val="tx1"/>
                </a:glow>
              </a:effectLst>
              <a:latin typeface="Arial" panose="020B0604020202020204" pitchFamily="34" charset="0"/>
            </a:endParaRPr>
          </a:p>
          <a:p>
            <a:pPr marL="461963" indent="-461963" algn="r" rtl="1">
              <a:spcBef>
                <a:spcPct val="20000"/>
              </a:spcBef>
              <a:defRPr/>
            </a:pPr>
            <a:r>
              <a:rPr lang="ar-JO" sz="2800" b="1" dirty="0">
                <a:solidFill>
                  <a:srgbClr val="FFFF00"/>
                </a:solidFill>
                <a:effectLst>
                  <a:glow rad="228600">
                    <a:schemeClr val="tx1"/>
                  </a:glow>
                </a:effectLst>
                <a:latin typeface="Arial" panose="020B0604020202020204" pitchFamily="34" charset="0"/>
              </a:rPr>
              <a:t>* مملكة </a:t>
            </a:r>
            <a:r>
              <a:rPr lang="ar-JO" sz="2800" b="1" dirty="0">
                <a:solidFill>
                  <a:srgbClr val="FFFFFF"/>
                </a:solidFill>
                <a:effectLst>
                  <a:glow rad="228600">
                    <a:schemeClr val="tx1"/>
                  </a:glow>
                </a:effectLst>
                <a:latin typeface="Arial" panose="020B0604020202020204" pitchFamily="34" charset="0"/>
              </a:rPr>
              <a:t>: سلالة حاكمة سياسياً (كل ملك على أورشليم يجب أن يكون من نسل داود المباشر)</a:t>
            </a:r>
            <a:endParaRPr lang="en-US" sz="2800" b="1" dirty="0">
              <a:solidFill>
                <a:srgbClr val="FFFFFF"/>
              </a:solidFill>
              <a:effectLst>
                <a:glow rad="228600">
                  <a:schemeClr val="tx1"/>
                </a:glow>
              </a:effectLst>
              <a:latin typeface="Arial" panose="020B0604020202020204" pitchFamily="34" charset="0"/>
            </a:endParaRPr>
          </a:p>
          <a:p>
            <a:pPr marL="461963" indent="-461963" algn="r" rtl="1">
              <a:spcBef>
                <a:spcPct val="20000"/>
              </a:spcBef>
              <a:defRPr/>
            </a:pPr>
            <a:r>
              <a:rPr lang="ar-JO" sz="2800" b="1" dirty="0">
                <a:solidFill>
                  <a:srgbClr val="FFFF00"/>
                </a:solidFill>
                <a:effectLst>
                  <a:glow rad="228600">
                    <a:schemeClr val="tx1"/>
                  </a:glow>
                </a:effectLst>
                <a:latin typeface="Arial" panose="020B0604020202020204" pitchFamily="34" charset="0"/>
              </a:rPr>
              <a:t>* عرش </a:t>
            </a:r>
            <a:r>
              <a:rPr lang="ar-JO" sz="2800" b="1" dirty="0">
                <a:solidFill>
                  <a:srgbClr val="FFFFFF"/>
                </a:solidFill>
                <a:effectLst>
                  <a:glow rad="228600">
                    <a:schemeClr val="tx1"/>
                  </a:glow>
                </a:effectLst>
                <a:latin typeface="Arial" panose="020B0604020202020204" pitchFamily="34" charset="0"/>
              </a:rPr>
              <a:t>: كعهد أبدي (عدد 16) حق الملك سوف يبقى في عائلته للأبد </a:t>
            </a:r>
            <a:endParaRPr lang="en-US" sz="2800" b="1" dirty="0">
              <a:solidFill>
                <a:srgbClr val="FFFFFF"/>
              </a:solidFill>
              <a:effectLst>
                <a:glow rad="228600">
                  <a:schemeClr val="tx1"/>
                </a:glow>
              </a:effectLst>
              <a:latin typeface="Arial" panose="020B0604020202020204" pitchFamily="34" charset="0"/>
            </a:endParaRPr>
          </a:p>
          <a:p>
            <a:pPr marL="461963" indent="-461963" algn="r" rtl="1">
              <a:spcBef>
                <a:spcPct val="20000"/>
              </a:spcBef>
              <a:defRPr/>
            </a:pPr>
            <a:r>
              <a:rPr lang="ar-JO" sz="2800" b="1" dirty="0">
                <a:solidFill>
                  <a:srgbClr val="FFFF00"/>
                </a:solidFill>
                <a:effectLst>
                  <a:glow rad="228600">
                    <a:schemeClr val="tx1"/>
                  </a:glow>
                </a:effectLst>
                <a:latin typeface="Arial" panose="020B0604020202020204" pitchFamily="34" charset="0"/>
              </a:rPr>
              <a:t>* هيكل </a:t>
            </a:r>
            <a:r>
              <a:rPr lang="ar-JO" sz="2800" b="1" dirty="0">
                <a:solidFill>
                  <a:srgbClr val="FFFFFF"/>
                </a:solidFill>
                <a:effectLst>
                  <a:glow rad="228600">
                    <a:schemeClr val="tx1"/>
                  </a:glow>
                </a:effectLst>
                <a:latin typeface="Arial" panose="020B0604020202020204" pitchFamily="34" charset="0"/>
              </a:rPr>
              <a:t>: سيقوم سليمان ببنائه</a:t>
            </a:r>
            <a:endParaRPr lang="en-US" sz="2800" b="1" dirty="0">
              <a:solidFill>
                <a:srgbClr val="FFFFFF"/>
              </a:solidFill>
              <a:effectLst>
                <a:glow rad="228600">
                  <a:schemeClr val="tx1"/>
                </a:glow>
              </a:effectLst>
              <a:latin typeface="Arial" panose="020B0604020202020204" pitchFamily="34" charset="0"/>
            </a:endParaRPr>
          </a:p>
          <a:p>
            <a:pPr marL="461963" indent="-461963" algn="r" rtl="1">
              <a:spcBef>
                <a:spcPct val="20000"/>
              </a:spcBef>
              <a:defRPr/>
            </a:pPr>
            <a:r>
              <a:rPr lang="ar-JO" sz="2800" b="1" dirty="0">
                <a:solidFill>
                  <a:srgbClr val="FFFF00"/>
                </a:solidFill>
                <a:effectLst>
                  <a:glow rad="228600">
                    <a:schemeClr val="tx1"/>
                  </a:glow>
                </a:effectLst>
                <a:latin typeface="Arial" panose="020B0604020202020204" pitchFamily="34" charset="0"/>
              </a:rPr>
              <a:t>* تأديب </a:t>
            </a:r>
            <a:r>
              <a:rPr lang="ar-JO" sz="2800" b="1" dirty="0">
                <a:solidFill>
                  <a:srgbClr val="FFFFFF"/>
                </a:solidFill>
                <a:effectLst>
                  <a:glow rad="228600">
                    <a:schemeClr val="tx1"/>
                  </a:glow>
                </a:effectLst>
                <a:latin typeface="Arial" panose="020B0604020202020204" pitchFamily="34" charset="0"/>
              </a:rPr>
              <a:t>: سيعاقب الله الملوك العصاة لكنه سيحفظ وعوده غير المشروطة</a:t>
            </a:r>
            <a:endParaRPr lang="en-US" sz="2800" b="1" dirty="0">
              <a:solidFill>
                <a:srgbClr val="FFFFFF"/>
              </a:solidFill>
              <a:effectLst>
                <a:glow rad="228600">
                  <a:schemeClr val="tx1"/>
                </a:glo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2"/>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rPr>
              <a:t>المسيا من نسل يهوذا</a:t>
            </a:r>
            <a:endParaRPr lang="en-US" sz="4800" dirty="0">
              <a:solidFill>
                <a:schemeClr val="bg1"/>
              </a:solidFill>
              <a:effectLst>
                <a:glow rad="152400">
                  <a:schemeClr val="tx1">
                    <a:alpha val="95000"/>
                  </a:schemeClr>
                </a:glow>
              </a:effectLst>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r">
              <a:spcBef>
                <a:spcPct val="20000"/>
              </a:spcBef>
              <a:defRPr/>
            </a:pPr>
            <a:endParaRPr lang="ar-JO" sz="4000" b="1" dirty="0">
              <a:latin typeface="Arial" panose="020B0604020202020204" pitchFamily="34" charset="0"/>
            </a:endParaRPr>
          </a:p>
          <a:p>
            <a:pPr algn="r">
              <a:spcBef>
                <a:spcPct val="20000"/>
              </a:spcBef>
              <a:defRPr/>
            </a:pPr>
            <a:r>
              <a:rPr lang="ar-JO" sz="4000" b="1" kern="0" dirty="0">
                <a:solidFill>
                  <a:srgbClr val="FFFFFF"/>
                </a:solidFill>
                <a:effectLst>
                  <a:glow rad="152400">
                    <a:srgbClr val="000000">
                      <a:alpha val="95000"/>
                    </a:srgbClr>
                  </a:glow>
                </a:effectLst>
                <a:latin typeface="Arial" panose="020B0604020202020204" pitchFamily="34" charset="0"/>
                <a:ea typeface="ＭＳ Ｐゴシック" charset="-128"/>
                <a:cs typeface="ＭＳ Ｐゴシック" charset="-128"/>
              </a:rPr>
              <a:t>منذ بركة يعقوب في تك 49 : 9 – 10 يصور الأسد ملكاً </a:t>
            </a:r>
            <a:endParaRPr lang="en-US" sz="4000" b="1" kern="0" dirty="0">
              <a:solidFill>
                <a:srgbClr val="FFFFFF"/>
              </a:solidFill>
              <a:effectLst>
                <a:glow rad="152400">
                  <a:srgbClr val="000000">
                    <a:alpha val="95000"/>
                  </a:srgbClr>
                </a:glow>
              </a:effectLst>
              <a:latin typeface="Arial" panose="020B0604020202020204" pitchFamily="34" charset="0"/>
              <a:ea typeface="ＭＳ Ｐゴシック" charset="-128"/>
              <a:cs typeface="ＭＳ Ｐゴシック" charset="-128"/>
            </a:endParaRPr>
          </a:p>
        </p:txBody>
      </p:sp>
      <p:sp>
        <p:nvSpPr>
          <p:cNvPr id="7" name="Rectangle 3"/>
          <p:cNvSpPr txBox="1">
            <a:spLocks noChangeArrowheads="1"/>
          </p:cNvSpPr>
          <p:nvPr/>
        </p:nvSpPr>
        <p:spPr bwMode="auto">
          <a:xfrm>
            <a:off x="3491880" y="2663824"/>
            <a:ext cx="5436096" cy="3994071"/>
          </a:xfrm>
          <a:prstGeom prst="rect">
            <a:avLst/>
          </a:prstGeom>
          <a:noFill/>
          <a:ln w="9525">
            <a:noFill/>
            <a:miter lim="800000"/>
            <a:headEnd/>
            <a:tailEnd/>
          </a:ln>
          <a:effectLst/>
        </p:spPr>
        <p:txBody>
          <a:bodyPr/>
          <a:lstStyle/>
          <a:p>
            <a:pPr algn="r">
              <a:spcBef>
                <a:spcPct val="20000"/>
              </a:spcBef>
              <a:defRPr/>
            </a:pPr>
            <a:r>
              <a:rPr lang="ar-JO" sz="4000" b="1" kern="0" dirty="0">
                <a:solidFill>
                  <a:srgbClr val="FFFFFF"/>
                </a:solidFill>
                <a:effectLst>
                  <a:glow rad="152400">
                    <a:srgbClr val="000000">
                      <a:alpha val="95000"/>
                    </a:srgbClr>
                  </a:glow>
                </a:effectLst>
                <a:latin typeface="Arial" panose="020B0604020202020204" pitchFamily="34" charset="0"/>
                <a:ea typeface="ＭＳ Ｐゴシック" charset="-128"/>
                <a:cs typeface="ＭＳ Ｐゴシック" charset="-128"/>
              </a:rPr>
              <a:t>يهوذا جرو أسد من فريسة صعت يا ابني جثا و ربض كأسد و كلبوة من ينهضه لا يزول قضيب من يهوذا و مشترع من بين رجليه حتى يأتي شيلون و له يكون خضوع شعوب</a:t>
            </a:r>
            <a:endParaRPr lang="en-US" sz="4000" b="1" kern="0" dirty="0">
              <a:solidFill>
                <a:srgbClr val="FFFFFF"/>
              </a:solidFill>
              <a:effectLst>
                <a:glow rad="152400">
                  <a:srgbClr val="000000">
                    <a:alpha val="95000"/>
                  </a:srgbClr>
                </a:glow>
              </a:effectLst>
              <a:latin typeface="Arial" panose="020B0604020202020204" pitchFamily="34"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859868"/>
            <a:ext cx="9144000" cy="1998133"/>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ما هو خط نسل المسيا؟</a:t>
            </a:r>
            <a:endParaRPr lang="en-US"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مريم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762" name="Text Box 1027"/>
          <p:cNvSpPr txBox="1">
            <a:spLocks noChangeArrowheads="1"/>
          </p:cNvSpPr>
          <p:nvPr/>
        </p:nvSpPr>
        <p:spPr bwMode="auto">
          <a:xfrm>
            <a:off x="0" y="2492897"/>
            <a:ext cx="19812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800" b="1" dirty="0">
                <a:solidFill>
                  <a:srgbClr val="FFFFFF"/>
                </a:solidFill>
                <a:effectLst>
                  <a:glow rad="228600">
                    <a:schemeClr val="bg1">
                      <a:lumMod val="95000"/>
                      <a:lumOff val="5000"/>
                    </a:schemeClr>
                  </a:glow>
                </a:effectLst>
                <a:latin typeface="Arial" panose="020B0604020202020204" pitchFamily="34" charset="0"/>
                <a:cs typeface="Times New Roman" charset="0"/>
              </a:rPr>
              <a:t>فجميع الأجيال من إبراهيم إلى داود أربعة عشر جيلاً و من داود إلى سبي بابل أربعة عشر جيلاً و من سبي بابل إلى المسيح أربعة عشر جيلاً</a:t>
            </a:r>
            <a:endParaRPr lang="en-GB" sz="1800" b="1" dirty="0">
              <a:solidFill>
                <a:srgbClr val="FFFFFF"/>
              </a:solidFill>
              <a:effectLst>
                <a:glow rad="228600">
                  <a:schemeClr val="bg1">
                    <a:lumMod val="95000"/>
                    <a:lumOff val="5000"/>
                  </a:schemeClr>
                </a:glow>
              </a:effectLst>
              <a:latin typeface="Arial" panose="020B0604020202020204" pitchFamily="34" charset="0"/>
              <a:cs typeface="Times New Roman"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إبراهيم</a:t>
              </a:r>
              <a:endParaRPr lang="en-GB" sz="1600" b="1" dirty="0">
                <a:solidFill>
                  <a:srgbClr val="FFFFFF"/>
                </a:solidFill>
                <a:effectLst>
                  <a:glow rad="228600">
                    <a:schemeClr val="bg1">
                      <a:lumMod val="95000"/>
                      <a:lumOff val="5000"/>
                    </a:schemeClr>
                  </a:glow>
                </a:effectLst>
                <a:latin typeface="Tahoma"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إسحق</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يعقوب</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يهوذا</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فارص</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حصرون</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رام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عميناداب</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نحشون</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سلمون</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بوعز</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عوبيد</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يسى</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داود الملك</a:t>
                </a:r>
                <a:endParaRPr lang="en-GB" sz="1600" b="1" dirty="0">
                  <a:solidFill>
                    <a:srgbClr val="FFFFFF"/>
                  </a:solidFill>
                  <a:effectLst>
                    <a:glow rad="228600">
                      <a:schemeClr val="bg1">
                        <a:lumMod val="95000"/>
                        <a:lumOff val="5000"/>
                      </a:schemeClr>
                    </a:glow>
                  </a:effectLst>
                  <a:latin typeface="Tahoma"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سليمان</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رحبعام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ابيا</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آسا</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يهوشافاط</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يهورام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عزيا</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يوثام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آحاز</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حزقيا</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منسى</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آمون</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يوشيا</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يكنيا (السبي)</a:t>
            </a:r>
            <a:endParaRPr lang="en-GB" sz="1600" b="1" dirty="0">
              <a:solidFill>
                <a:srgbClr val="FFFFFF"/>
              </a:solidFill>
              <a:effectLst>
                <a:glow rad="228600">
                  <a:schemeClr val="bg1">
                    <a:lumMod val="95000"/>
                    <a:lumOff val="5000"/>
                  </a:schemeClr>
                </a:glow>
              </a:effectLst>
              <a:latin typeface="Tahoma"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شألتئيل</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زربابل</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ابيهود</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ألياقيم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عازور</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صادوق</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أخيم</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أليود</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اليعازر</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متان</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يعقوب</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ar-JO" sz="1400" b="1" dirty="0">
                <a:solidFill>
                  <a:srgbClr val="FFFFFF"/>
                </a:solidFill>
                <a:effectLst>
                  <a:glow rad="228600">
                    <a:schemeClr val="bg1">
                      <a:lumMod val="95000"/>
                      <a:lumOff val="5000"/>
                    </a:schemeClr>
                  </a:glow>
                </a:effectLst>
                <a:latin typeface="Arial" panose="020B0604020202020204" pitchFamily="34" charset="0"/>
              </a:rPr>
              <a:t>يوسف </a:t>
            </a:r>
            <a:endParaRPr lang="en-GB" sz="1400"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chemeClr val="bg1">
                      <a:lumMod val="95000"/>
                      <a:lumOff val="5000"/>
                    </a:schemeClr>
                  </a:glow>
                </a:effectLst>
                <a:latin typeface="Tahoma" charset="0"/>
              </a:rPr>
              <a:t>يسوع المسيح</a:t>
            </a:r>
            <a:endParaRPr lang="en-GB" sz="1600" b="1" dirty="0">
              <a:solidFill>
                <a:srgbClr val="FFFFFF"/>
              </a:solidFill>
              <a:effectLst>
                <a:glow rad="228600">
                  <a:schemeClr val="bg1">
                    <a:lumMod val="95000"/>
                    <a:lumOff val="5000"/>
                  </a:schemeClr>
                </a:glow>
              </a:effectLst>
              <a:latin typeface="Tahoma"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lumMod val="95000"/>
                      <a:lumOff val="5000"/>
                    </a:schemeClr>
                  </a:glow>
                </a:effectLst>
                <a:latin typeface="Copperplate Gothic Bold" charset="0"/>
              </a:rPr>
              <a:t>تأسيس</a:t>
            </a:r>
          </a:p>
          <a:p>
            <a:pPr eaLnBrk="1" hangingPunct="1">
              <a:defRPr/>
            </a:pPr>
            <a:r>
              <a:rPr lang="ar-JO" b="1" dirty="0">
                <a:solidFill>
                  <a:srgbClr val="FFFFFF"/>
                </a:solidFill>
                <a:effectLst>
                  <a:glow rad="228600">
                    <a:schemeClr val="bg1">
                      <a:lumMod val="95000"/>
                      <a:lumOff val="5000"/>
                    </a:schemeClr>
                  </a:glow>
                </a:effectLst>
                <a:latin typeface="Copperplate Gothic Bold" charset="0"/>
              </a:rPr>
              <a:t>المملكة</a:t>
            </a:r>
          </a:p>
          <a:p>
            <a:pPr eaLnBrk="1" hangingPunct="1">
              <a:defRPr/>
            </a:pPr>
            <a:r>
              <a:rPr lang="ar-JO" b="1" dirty="0">
                <a:solidFill>
                  <a:srgbClr val="FFFFFF"/>
                </a:solidFill>
                <a:effectLst>
                  <a:glow rad="228600">
                    <a:schemeClr val="bg1">
                      <a:lumMod val="95000"/>
                      <a:lumOff val="5000"/>
                    </a:schemeClr>
                  </a:glow>
                </a:effectLst>
                <a:latin typeface="Copperplate Gothic Bold" charset="0"/>
              </a:rPr>
              <a:t>الأبدية</a:t>
            </a:r>
            <a:endParaRPr lang="en-US" b="1" dirty="0">
              <a:solidFill>
                <a:srgbClr val="FFFFFF"/>
              </a:solidFill>
              <a:effectLst>
                <a:glow rad="228600">
                  <a:schemeClr val="bg1">
                    <a:lumMod val="95000"/>
                    <a:lumOff val="5000"/>
                  </a:schemeClr>
                </a:glow>
              </a:effectLst>
              <a:latin typeface="Copperplate Gothic Bold"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848" name="Text Box 1112"/>
          <p:cNvSpPr txBox="1">
            <a:spLocks noChangeArrowheads="1"/>
          </p:cNvSpPr>
          <p:nvPr/>
        </p:nvSpPr>
        <p:spPr bwMode="auto">
          <a:xfrm>
            <a:off x="1524000" y="5635626"/>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lumMod val="95000"/>
                      <a:lumOff val="5000"/>
                    </a:schemeClr>
                  </a:glow>
                </a:effectLst>
                <a:latin typeface="Copperplate Gothic Bold" charset="0"/>
              </a:rPr>
              <a:t>قيام</a:t>
            </a:r>
          </a:p>
          <a:p>
            <a:pPr eaLnBrk="1" hangingPunct="1">
              <a:defRPr/>
            </a:pPr>
            <a:r>
              <a:rPr lang="ar-JO" b="1" dirty="0">
                <a:solidFill>
                  <a:srgbClr val="FFFFFF"/>
                </a:solidFill>
                <a:effectLst>
                  <a:glow rad="228600">
                    <a:schemeClr val="bg1">
                      <a:lumMod val="95000"/>
                      <a:lumOff val="5000"/>
                    </a:schemeClr>
                  </a:glow>
                </a:effectLst>
                <a:latin typeface="Copperplate Gothic Bold" charset="0"/>
              </a:rPr>
              <a:t>المملكة</a:t>
            </a:r>
            <a:endParaRPr lang="en-US" b="1" dirty="0">
              <a:solidFill>
                <a:srgbClr val="FFFFFF"/>
              </a:solidFill>
              <a:effectLst>
                <a:glow rad="228600">
                  <a:schemeClr val="bg1">
                    <a:lumMod val="95000"/>
                    <a:lumOff val="5000"/>
                  </a:schemeClr>
                </a:glow>
              </a:effectLst>
              <a:latin typeface="Copperplate Gothic Bold" charset="0"/>
            </a:endParaRPr>
          </a:p>
        </p:txBody>
      </p:sp>
      <p:sp>
        <p:nvSpPr>
          <p:cNvPr id="117849" name="Text Box 1113"/>
          <p:cNvSpPr txBox="1">
            <a:spLocks noChangeArrowheads="1"/>
          </p:cNvSpPr>
          <p:nvPr/>
        </p:nvSpPr>
        <p:spPr bwMode="auto">
          <a:xfrm>
            <a:off x="1371600" y="37782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lumMod val="95000"/>
                      <a:lumOff val="5000"/>
                    </a:schemeClr>
                  </a:glow>
                </a:effectLst>
                <a:latin typeface="Copperplate Gothic Bold" charset="0"/>
              </a:rPr>
              <a:t>سقوط المملكة</a:t>
            </a:r>
            <a:endParaRPr lang="en-US" b="1" dirty="0">
              <a:solidFill>
                <a:srgbClr val="FFFFFF"/>
              </a:solidFill>
              <a:effectLst>
                <a:glow rad="228600">
                  <a:schemeClr val="bg1">
                    <a:lumMod val="95000"/>
                    <a:lumOff val="5000"/>
                  </a:schemeClr>
                </a:glow>
              </a:effectLst>
              <a:latin typeface="Copperplate Gothic Bold"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b="1" dirty="0">
              <a:solidFill>
                <a:srgbClr val="FFFFFF"/>
              </a:solidFill>
              <a:effectLst>
                <a:glow rad="228600">
                  <a:schemeClr val="bg1">
                    <a:lumMod val="95000"/>
                    <a:lumOff val="5000"/>
                  </a:schemeClr>
                </a:glow>
              </a:effectLst>
              <a:latin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rPr>
              <a:t>الملكوت في متى 1</a:t>
            </a:r>
            <a:endParaRPr lang="en-US"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endParaRPr>
          </a:p>
        </p:txBody>
      </p:sp>
      <p:sp>
        <p:nvSpPr>
          <p:cNvPr id="96" name="Text Box 6"/>
          <p:cNvSpPr txBox="1">
            <a:spLocks noChangeArrowheads="1"/>
          </p:cNvSpPr>
          <p:nvPr/>
        </p:nvSpPr>
        <p:spPr bwMode="auto">
          <a:xfrm>
            <a:off x="8221665" y="47626"/>
            <a:ext cx="865943"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218ب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3814"/>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6"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3"/>
            <a:ext cx="9144000" cy="1079665"/>
          </a:xfrm>
          <a:effectLst>
            <a:outerShdw blurRad="63500" dist="35921" dir="2700000" algn="ctr" rotWithShape="0">
              <a:schemeClr val="tx2">
                <a:alpha val="74998"/>
              </a:schemeClr>
            </a:outerShdw>
          </a:effectLst>
        </p:spPr>
        <p:txBody>
          <a:bodyPr/>
          <a:lstStyle/>
          <a:p>
            <a:pPr>
              <a:defRPr/>
            </a:pPr>
            <a:r>
              <a:rPr lang="ar-JO" dirty="0">
                <a:effectLst>
                  <a:glow rad="127000">
                    <a:schemeClr val="tx1"/>
                  </a:glow>
                </a:effectLst>
                <a:ea typeface="ＭＳ Ｐゴシック" charset="0"/>
                <a:cs typeface="ＭＳ Ｐゴシック" charset="0"/>
              </a:rPr>
              <a:t>يقول متى أن يسوع ملك</a:t>
            </a:r>
            <a:endParaRPr lang="en-US"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الخلفية</a:t>
            </a:r>
            <a:endParaRPr lang="en-US" sz="54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003791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cs typeface="ＭＳ Ｐゴシック" charset="0"/>
              </a:rPr>
              <a:t>انتصارات</a:t>
            </a:r>
            <a:br>
              <a:rPr lang="ar-JO"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داود</a:t>
            </a:r>
            <a:endParaRPr lang="en-US" dirty="0">
              <a:effectLst>
                <a:glow rad="127000">
                  <a:schemeClr val="tx1"/>
                </a:glow>
              </a:effectLst>
              <a:ea typeface="ＭＳ Ｐゴシック" charset="0"/>
              <a:cs typeface="ＭＳ Ｐゴシック"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 8</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آرام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228601"/>
            <a:ext cx="3714751" cy="510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0" name="Text Box 6"/>
          <p:cNvSpPr txBox="1">
            <a:spLocks noChangeArrowheads="1"/>
          </p:cNvSpPr>
          <p:nvPr/>
        </p:nvSpPr>
        <p:spPr bwMode="auto">
          <a:xfrm>
            <a:off x="228600" y="5334001"/>
            <a:ext cx="3733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dirty="0">
              <a:latin typeface="Arial" panose="020B0604020202020204" pitchFamily="34" charset="0"/>
            </a:endParaRPr>
          </a:p>
        </p:txBody>
      </p:sp>
      <p:sp>
        <p:nvSpPr>
          <p:cNvPr id="217091" name="Text Box 7"/>
          <p:cNvSpPr txBox="1">
            <a:spLocks noChangeArrowheads="1"/>
          </p:cNvSpPr>
          <p:nvPr/>
        </p:nvSpPr>
        <p:spPr bwMode="auto">
          <a:xfrm>
            <a:off x="228601" y="5334001"/>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dirty="0">
              <a:latin typeface="Arial" panose="020B0604020202020204" pitchFamily="34" charset="0"/>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dirty="0">
                <a:solidFill>
                  <a:schemeClr val="bg1"/>
                </a:solidFill>
                <a:ea typeface="ＭＳ Ｐゴシック" charset="0"/>
                <a:cs typeface="ＭＳ Ｐゴシック" charset="0"/>
              </a:rPr>
              <a:t>حدود جديدة</a:t>
            </a:r>
            <a:br>
              <a:rPr lang="en-US" sz="3200" dirty="0">
                <a:solidFill>
                  <a:schemeClr val="bg1"/>
                </a:solidFill>
                <a:ea typeface="ＭＳ Ｐゴシック" charset="0"/>
                <a:cs typeface="ＭＳ Ｐゴシック" charset="0"/>
              </a:rPr>
            </a:br>
            <a:r>
              <a:rPr lang="en-US" sz="2400" dirty="0">
                <a:solidFill>
                  <a:schemeClr val="bg1"/>
                </a:solidFill>
                <a:ea typeface="ＭＳ Ｐゴシック" charset="0"/>
                <a:cs typeface="ＭＳ Ｐゴシック" charset="0"/>
              </a:rPr>
              <a:t>(</a:t>
            </a:r>
            <a:r>
              <a:rPr lang="ar-JO" sz="2400" dirty="0">
                <a:solidFill>
                  <a:schemeClr val="bg1"/>
                </a:solidFill>
                <a:ea typeface="ＭＳ Ｐゴシック" charset="0"/>
                <a:cs typeface="ＭＳ Ｐゴシック" charset="0"/>
              </a:rPr>
              <a:t>2 صم 8</a:t>
            </a:r>
            <a:r>
              <a:rPr lang="en-US" sz="2400" dirty="0">
                <a:solidFill>
                  <a:schemeClr val="bg1"/>
                </a:solidFill>
                <a:ea typeface="ＭＳ Ｐゴシック" charset="0"/>
                <a:cs typeface="ＭＳ Ｐゴシック" charset="0"/>
              </a:rPr>
              <a:t>)</a:t>
            </a:r>
            <a:endParaRPr lang="en-US" sz="3200" dirty="0">
              <a:solidFill>
                <a:schemeClr val="bg1"/>
              </a:solidFill>
              <a:ea typeface="ＭＳ Ｐゴシック" charset="0"/>
              <a:cs typeface="ＭＳ Ｐゴシック" charset="0"/>
            </a:endParaRPr>
          </a:p>
        </p:txBody>
      </p:sp>
      <p:sp>
        <p:nvSpPr>
          <p:cNvPr id="217093" name="Rectangle 9"/>
          <p:cNvSpPr>
            <a:spLocks noChangeArrowheads="1"/>
          </p:cNvSpPr>
          <p:nvPr/>
        </p:nvSpPr>
        <p:spPr bwMode="auto">
          <a:xfrm>
            <a:off x="4067175" y="765176"/>
            <a:ext cx="5005388"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3200" b="1" dirty="0">
                <a:solidFill>
                  <a:srgbClr val="FFFFFF"/>
                </a:solidFill>
                <a:latin typeface="Arial" panose="020B0604020202020204" pitchFamily="34" charset="0"/>
                <a:cs typeface="Arial" panose="020B0604020202020204" pitchFamily="34" charset="0"/>
              </a:rPr>
              <a:t>و هذه أيضاً قدسها الملك داود للرب مع الفضة و الذهب الذي قدسه من جميع الشعوب الذين أخضعهم</a:t>
            </a:r>
          </a:p>
          <a:p>
            <a:pPr algn="r"/>
            <a:r>
              <a:rPr lang="ar-JO" sz="3200" b="1" dirty="0">
                <a:solidFill>
                  <a:srgbClr val="FFFFFF"/>
                </a:solidFill>
                <a:latin typeface="Arial" panose="020B0604020202020204" pitchFamily="34" charset="0"/>
                <a:cs typeface="Arial" panose="020B0604020202020204" pitchFamily="34" charset="0"/>
              </a:rPr>
              <a:t>(2 صموئيل 8 : 11)</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197586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4"/>
            <a:ext cx="7740651"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5" name="Text Box 1028"/>
          <p:cNvSpPr txBox="1">
            <a:spLocks noChangeArrowheads="1"/>
          </p:cNvSpPr>
          <p:nvPr/>
        </p:nvSpPr>
        <p:spPr bwMode="auto">
          <a:xfrm>
            <a:off x="228600" y="5334001"/>
            <a:ext cx="3733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dirty="0">
              <a:latin typeface="Arial" panose="020B0604020202020204" pitchFamily="34" charset="0"/>
            </a:endParaRPr>
          </a:p>
        </p:txBody>
      </p:sp>
      <p:sp>
        <p:nvSpPr>
          <p:cNvPr id="218116" name="Text Box 1029"/>
          <p:cNvSpPr txBox="1">
            <a:spLocks noChangeArrowheads="1"/>
          </p:cNvSpPr>
          <p:nvPr/>
        </p:nvSpPr>
        <p:spPr bwMode="auto">
          <a:xfrm>
            <a:off x="228601" y="5334001"/>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dirty="0">
              <a:latin typeface="Arial" panose="020B0604020202020204" pitchFamily="34" charset="0"/>
            </a:endParaRPr>
          </a:p>
        </p:txBody>
      </p:sp>
      <p:sp>
        <p:nvSpPr>
          <p:cNvPr id="218117" name="Text Box 1030"/>
          <p:cNvSpPr txBox="1">
            <a:spLocks noChangeArrowheads="1"/>
          </p:cNvSpPr>
          <p:nvPr/>
        </p:nvSpPr>
        <p:spPr bwMode="auto">
          <a:xfrm>
            <a:off x="6227764" y="0"/>
            <a:ext cx="2916237" cy="156966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فقال له داود</a:t>
            </a:r>
          </a:p>
          <a:p>
            <a:pPr eaLnBrk="1" hangingPunct="1"/>
            <a:r>
              <a:rPr lang="ar-JO" altLang="ja-JP" b="1" dirty="0">
                <a:solidFill>
                  <a:srgbClr val="FFFFFF"/>
                </a:solidFill>
                <a:latin typeface="Arial" panose="020B0604020202020204" pitchFamily="34" charset="0"/>
                <a:cs typeface="Arial" panose="020B0604020202020204" pitchFamily="34" charset="0"/>
              </a:rPr>
              <a:t>لا تخف</a:t>
            </a:r>
          </a:p>
          <a:p>
            <a:pPr eaLnBrk="1" hangingPunct="1"/>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لمفيبوشث ابن يوناثان</a:t>
            </a:r>
            <a:r>
              <a:rPr lang="en-US" b="1" dirty="0">
                <a:solidFill>
                  <a:srgbClr val="FFFFFF"/>
                </a:solidFill>
                <a:latin typeface="Arial" panose="020B0604020202020204" pitchFamily="34" charset="0"/>
                <a:cs typeface="Arial" panose="020B0604020202020204" pitchFamily="34" charset="0"/>
              </a:rPr>
              <a:t>) </a:t>
            </a:r>
          </a:p>
          <a:p>
            <a:pPr eaLnBrk="1" hangingPunct="1"/>
            <a:r>
              <a:rPr lang="ar-JO" b="1" dirty="0">
                <a:solidFill>
                  <a:srgbClr val="FFFFFF"/>
                </a:solidFill>
                <a:latin typeface="Arial" panose="020B0604020202020204" pitchFamily="34" charset="0"/>
                <a:cs typeface="Arial" panose="020B0604020202020204" pitchFamily="34" charset="0"/>
              </a:rPr>
              <a:t>2 صموئيل 9 : 7</a:t>
            </a:r>
            <a:endParaRPr lang="en-US" b="1" dirty="0">
              <a:solidFill>
                <a:srgbClr val="FFFFFF"/>
              </a:solidFill>
              <a:latin typeface="Arial" panose="020B0604020202020204" pitchFamily="34" charset="0"/>
              <a:cs typeface="Arial" panose="020B0604020202020204" pitchFamily="34" charset="0"/>
            </a:endParaRP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dirty="0">
                <a:solidFill>
                  <a:schemeClr val="bg1"/>
                </a:solidFill>
                <a:ea typeface="ＭＳ Ｐゴシック" charset="0"/>
                <a:cs typeface="ＭＳ Ｐゴシック" charset="0"/>
              </a:rPr>
              <a:t>ابن جديد</a:t>
            </a:r>
            <a:br>
              <a:rPr lang="en-US" sz="3200" dirty="0">
                <a:solidFill>
                  <a:schemeClr val="bg1"/>
                </a:solidFill>
                <a:ea typeface="ＭＳ Ｐゴシック" charset="0"/>
                <a:cs typeface="ＭＳ Ｐゴシック" charset="0"/>
              </a:rPr>
            </a:br>
            <a:r>
              <a:rPr lang="en-US" sz="2400" dirty="0">
                <a:solidFill>
                  <a:schemeClr val="bg1"/>
                </a:solidFill>
                <a:ea typeface="ＭＳ Ｐゴシック" charset="0"/>
                <a:cs typeface="ＭＳ Ｐゴシック" charset="0"/>
              </a:rPr>
              <a:t>(</a:t>
            </a:r>
            <a:r>
              <a:rPr lang="ar-JO" sz="2400" dirty="0">
                <a:solidFill>
                  <a:schemeClr val="bg1"/>
                </a:solidFill>
                <a:ea typeface="ＭＳ Ｐゴシック" charset="0"/>
                <a:cs typeface="ＭＳ Ｐゴシック" charset="0"/>
              </a:rPr>
              <a:t>2 صم 9</a:t>
            </a:r>
            <a:r>
              <a:rPr lang="en-US" sz="2400" dirty="0">
                <a:solidFill>
                  <a:schemeClr val="bg1"/>
                </a:solidFill>
                <a:ea typeface="ＭＳ Ｐゴシック" charset="0"/>
                <a:cs typeface="ＭＳ Ｐゴシック" charset="0"/>
              </a:rPr>
              <a:t>)</a:t>
            </a:r>
            <a:endParaRPr lang="en-US" sz="3200" dirty="0">
              <a:solidFill>
                <a:schemeClr val="bg1"/>
              </a:solidFill>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46968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900098" name="Rectangle 2"/>
          <p:cNvSpPr>
            <a:spLocks noGrp="1" noChangeArrowheads="1"/>
          </p:cNvSpPr>
          <p:nvPr>
            <p:ph type="ctrTitle"/>
          </p:nvPr>
        </p:nvSpPr>
        <p:spPr>
          <a:xfrm>
            <a:off x="0" y="43013"/>
            <a:ext cx="4337539"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cs typeface="ＭＳ Ｐゴシック" charset="0"/>
              </a:rPr>
              <a:t>دول جديدة </a:t>
            </a:r>
            <a:br>
              <a:rPr lang="ar-JO" dirty="0">
                <a:effectLst>
                  <a:glow rad="127000">
                    <a:schemeClr val="tx1"/>
                  </a:glow>
                </a:effectLst>
                <a:ea typeface="ＭＳ Ｐゴシック" charset="0"/>
                <a:cs typeface="ＭＳ Ｐゴシック" charset="0"/>
              </a:rPr>
            </a:br>
            <a:r>
              <a:rPr lang="ar-JO" dirty="0">
                <a:effectLst>
                  <a:glow rad="127000">
                    <a:schemeClr val="tx1"/>
                  </a:glow>
                </a:effectLst>
                <a:ea typeface="ＭＳ Ｐゴシック" charset="0"/>
                <a:cs typeface="ＭＳ Ｐゴシック" charset="0"/>
              </a:rPr>
              <a:t>تابعة لداود</a:t>
            </a:r>
            <a:endParaRPr lang="en-US" dirty="0">
              <a:effectLst>
                <a:glow rad="127000">
                  <a:schemeClr val="tx1"/>
                </a:glow>
              </a:effectLst>
              <a:ea typeface="ＭＳ Ｐゴシック" charset="0"/>
              <a:cs typeface="ＭＳ Ｐゴシック"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2 صموئيل 10</a:t>
            </a:r>
            <a:endParaRPr lang="en-US" sz="28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آرام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Comic Sans MS" pitchFamily="-112" charset="0"/>
              <a:ea typeface="+mn-ea"/>
              <a:cs typeface="+mn-cs"/>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88943" y="73969"/>
            <a:ext cx="665567"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outerShdw blurRad="38100" dist="38100" dir="2700000" algn="tl">
                    <a:srgbClr val="DDDDDD"/>
                  </a:outerShdw>
                </a:effectLst>
                <a:latin typeface="Arial" panose="020B0604020202020204" pitchFamily="34" charset="0"/>
              </a:rPr>
              <a:t>209</a:t>
            </a:r>
            <a:endParaRPr lang="en-US" sz="1800" b="1" dirty="0">
              <a:latin typeface="Arial" panose="020B0604020202020204" pitchFamily="34" charset="0"/>
            </a:endParaRPr>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 y="-76200"/>
            <a:ext cx="49117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ar-JO" sz="4000" dirty="0">
                <a:solidFill>
                  <a:schemeClr val="bg1"/>
                </a:solidFill>
                <a:ea typeface="ＭＳ Ｐゴシック" charset="0"/>
                <a:cs typeface="ＭＳ Ｐゴシック" charset="0"/>
              </a:rPr>
              <a:t>انتصارات داود</a:t>
            </a:r>
            <a:endParaRPr lang="en-US" sz="4000" dirty="0">
              <a:ea typeface="ＭＳ Ｐゴシック" charset="0"/>
              <a:cs typeface="ＭＳ Ｐゴシック"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rPr>
              <a:t>تابعين جدد</a:t>
            </a:r>
            <a:br>
              <a:rPr lang="en-US" sz="3200" b="1" dirty="0">
                <a:solidFill>
                  <a:schemeClr val="bg1"/>
                </a:solidFill>
                <a:latin typeface="Arial" panose="020B0604020202020204" pitchFamily="34" charset="0"/>
              </a:rPr>
            </a:br>
            <a:r>
              <a:rPr lang="en-US" sz="2400" b="1" dirty="0">
                <a:solidFill>
                  <a:schemeClr val="bg1"/>
                </a:solidFill>
                <a:latin typeface="Arial" panose="020B0604020202020204" pitchFamily="34" charset="0"/>
              </a:rPr>
              <a:t>(</a:t>
            </a:r>
            <a:r>
              <a:rPr lang="ar-JO" sz="2400" b="1" dirty="0">
                <a:solidFill>
                  <a:schemeClr val="bg1"/>
                </a:solidFill>
                <a:latin typeface="Arial" panose="020B0604020202020204" pitchFamily="34" charset="0"/>
              </a:rPr>
              <a:t>2 صم 10</a:t>
            </a:r>
            <a:r>
              <a:rPr lang="en-US" sz="2400" b="1" dirty="0">
                <a:solidFill>
                  <a:schemeClr val="bg1"/>
                </a:solidFill>
                <a:latin typeface="Arial" panose="020B0604020202020204" pitchFamily="34" charset="0"/>
              </a:rPr>
              <a:t>)</a:t>
            </a:r>
            <a:endParaRPr lang="en-US" sz="3200" b="1" dirty="0">
              <a:solidFill>
                <a:schemeClr val="bg1"/>
              </a:solidFill>
              <a:latin typeface="Arial" panose="020B0604020202020204" pitchFamily="34" charset="0"/>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ar-JO" sz="1800" dirty="0">
                <a:solidFill>
                  <a:schemeClr val="tx2"/>
                </a:solidFill>
                <a:ea typeface="ＭＳ Ｐゴシック" charset="0"/>
                <a:cs typeface="ＭＳ Ｐゴシック" charset="0"/>
              </a:rPr>
              <a:t>أطلس مودي لأراضي الكتاب المقدس, 121</a:t>
            </a:r>
            <a:endParaRPr lang="en-US" sz="1800" dirty="0">
              <a:solidFill>
                <a:schemeClr val="tx2"/>
              </a:solidFill>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br>
              <a:rPr lang="en-US" dirty="0">
                <a:solidFill>
                  <a:srgbClr val="FFFFFF"/>
                </a:solidFill>
                <a:effectLst/>
                <a:ea typeface="ＭＳ Ｐゴシック" charset="0"/>
                <a:cs typeface="ＭＳ Ｐゴシック" charset="0"/>
              </a:rPr>
            </a:br>
            <a:r>
              <a:rPr lang="ar-JO" dirty="0">
                <a:solidFill>
                  <a:srgbClr val="FFFFFF"/>
                </a:solidFill>
                <a:ea typeface="ＭＳ Ｐゴシック" charset="0"/>
                <a:cs typeface="ＭＳ Ｐゴシック" charset="0"/>
              </a:rPr>
              <a:t>كان الله لطيفاً بأن أعطى يسوع ملكاً</a:t>
            </a:r>
            <a:endParaRPr lang="en-US" dirty="0">
              <a:solidFill>
                <a:srgbClr val="FFFFFF"/>
              </a:solidFill>
              <a:effectLst/>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1"/>
            <a:ext cx="9144000" cy="6091947"/>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نحن نريد الديمقراطية</a:t>
            </a:r>
            <a:endParaRPr lang="en-US" sz="4800"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0" y="130313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panose="020B0604020202020204" pitchFamily="34" charset="0"/>
                <a:ea typeface="ＭＳ Ｐゴシック" charset="0"/>
                <a:cs typeface="ＭＳ Ｐゴシック" charset="0"/>
              </a:rPr>
              <a:t>Demos (</a:t>
            </a:r>
            <a:r>
              <a:rPr lang="ar-JO" sz="4000" b="1" dirty="0">
                <a:effectLst>
                  <a:glow rad="127000">
                    <a:schemeClr val="tx1"/>
                  </a:glow>
                </a:effectLst>
                <a:latin typeface="Arial" panose="020B0604020202020204" pitchFamily="34" charset="0"/>
                <a:ea typeface="ＭＳ Ｐゴシック" charset="0"/>
                <a:cs typeface="ＭＳ Ｐゴシック" charset="0"/>
              </a:rPr>
              <a:t>الشعب</a:t>
            </a:r>
            <a:r>
              <a:rPr lang="en-US" sz="4000" b="1" dirty="0">
                <a:effectLst>
                  <a:glow rad="127000">
                    <a:schemeClr val="tx1"/>
                  </a:glow>
                </a:effectLst>
                <a:latin typeface="Arial" panose="020B0604020202020204" pitchFamily="34" charset="0"/>
                <a:ea typeface="ＭＳ Ｐゴシック" charset="0"/>
                <a:cs typeface="ＭＳ Ｐゴシック" charset="0"/>
              </a:rPr>
              <a:t>) + </a:t>
            </a:r>
            <a:r>
              <a:rPr lang="en-US" sz="4000" b="1" dirty="0" err="1">
                <a:effectLst>
                  <a:glow rad="127000">
                    <a:schemeClr val="tx1"/>
                  </a:glow>
                </a:effectLst>
                <a:latin typeface="Arial" panose="020B0604020202020204" pitchFamily="34" charset="0"/>
                <a:ea typeface="ＭＳ Ｐゴシック" charset="0"/>
                <a:cs typeface="ＭＳ Ｐゴシック" charset="0"/>
              </a:rPr>
              <a:t>kratos</a:t>
            </a:r>
            <a:r>
              <a:rPr lang="en-US" sz="4000" b="1" dirty="0">
                <a:effectLst>
                  <a:glow rad="127000">
                    <a:schemeClr val="tx1"/>
                  </a:glow>
                </a:effectLst>
                <a:latin typeface="Arial" panose="020B0604020202020204" pitchFamily="34" charset="0"/>
                <a:ea typeface="ＭＳ Ｐゴシック" charset="0"/>
                <a:cs typeface="ＭＳ Ｐゴシック" charset="0"/>
              </a:rPr>
              <a:t> (</a:t>
            </a:r>
            <a:r>
              <a:rPr lang="ar-JO" sz="4000" b="1" dirty="0">
                <a:effectLst>
                  <a:glow rad="127000">
                    <a:schemeClr val="tx1"/>
                  </a:glow>
                </a:effectLst>
                <a:latin typeface="Arial" panose="020B0604020202020204" pitchFamily="34" charset="0"/>
                <a:ea typeface="ＭＳ Ｐゴシック" charset="0"/>
                <a:cs typeface="ＭＳ Ｐゴシック" charset="0"/>
              </a:rPr>
              <a:t>يحكم</a:t>
            </a:r>
            <a:r>
              <a:rPr lang="en-US" sz="4000" b="1" dirty="0">
                <a:effectLst>
                  <a:glow rad="127000">
                    <a:schemeClr val="tx1"/>
                  </a:glow>
                </a:effectLst>
                <a:latin typeface="Arial" panose="020B0604020202020204" pitchFamily="34" charset="0"/>
                <a:ea typeface="ＭＳ Ｐゴシック" charset="0"/>
                <a:cs typeface="ＭＳ Ｐゴシック" charset="0"/>
              </a:rPr>
              <a:t>)</a:t>
            </a:r>
          </a:p>
        </p:txBody>
      </p:sp>
    </p:spTree>
    <p:extLst>
      <p:ext uri="{BB962C8B-B14F-4D97-AF65-F5344CB8AC3E}">
        <p14:creationId xmlns:p14="http://schemas.microsoft.com/office/powerpoint/2010/main" val="34293751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عالي</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196</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ar-JO" sz="3600" dirty="0">
                <a:solidFill>
                  <a:srgbClr val="FFFFFF"/>
                </a:solidFill>
                <a:ea typeface="ＭＳ Ｐゴシック" charset="0"/>
              </a:rPr>
              <a:t>الإنتقال رقم 1</a:t>
            </a:r>
            <a:endParaRPr lang="en-US" sz="3600" dirty="0">
              <a:solidFill>
                <a:srgbClr val="FFFFFF"/>
              </a:solidFill>
              <a:ea typeface="ＭＳ Ｐゴシック"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6" y="1988841"/>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2" y="2132857"/>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1"/>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1 - 7</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Tree>
    <p:extLst>
      <p:ext uri="{BB962C8B-B14F-4D97-AF65-F5344CB8AC3E}">
        <p14:creationId xmlns:p14="http://schemas.microsoft.com/office/powerpoint/2010/main" val="3446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1"/>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cs typeface="ＭＳ Ｐゴシック" charset="0"/>
              </a:rPr>
              <a:t>نحن نفضل الديمقراطية لكن الله يأمر بالملكية</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5018"/>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الحكم من روما؟</a:t>
            </a:r>
            <a:endParaRPr lang="en-US" sz="36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24" y="1858104"/>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6028274"/>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أورشليم</a:t>
            </a:r>
            <a:endParaRPr lang="en-US" sz="36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7953"/>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8520" y="836713"/>
            <a:ext cx="9144000" cy="829727"/>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1000 سنة</a:t>
            </a:r>
            <a:endParaRPr lang="en-US" sz="54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2FF886C3-CE2C-044E-B3F9-0F61EC1C3E60}"/>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glow rad="127000">
                    <a:schemeClr val="tx1"/>
                  </a:glow>
                </a:effectLst>
                <a:latin typeface="Arial" panose="020B0604020202020204" pitchFamily="34" charset="0"/>
                <a:ea typeface="ＭＳ Ｐゴシック" charset="0"/>
                <a:cs typeface="ＭＳ Ｐゴシック" charset="0"/>
              </a:rPr>
              <a:t>MILLENNIAL REIGN OF CHRIST</a:t>
            </a:r>
          </a:p>
        </p:txBody>
      </p:sp>
    </p:spTree>
    <p:extLst>
      <p:ext uri="{BB962C8B-B14F-4D97-AF65-F5344CB8AC3E}">
        <p14:creationId xmlns:p14="http://schemas.microsoft.com/office/powerpoint/2010/main" val="179404285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كيف يمثل الله </a:t>
            </a:r>
            <a:r>
              <a:rPr lang="ar-JO" sz="4800" dirty="0">
                <a:solidFill>
                  <a:srgbClr val="FFFF00"/>
                </a:solidFill>
                <a:effectLst>
                  <a:glow rad="127000">
                    <a:schemeClr val="tx1"/>
                  </a:glow>
                </a:effectLst>
                <a:ea typeface="ＭＳ Ｐゴシック" charset="0"/>
                <a:cs typeface="ＭＳ Ｐゴシック" charset="0"/>
              </a:rPr>
              <a:t>اللطف</a:t>
            </a:r>
            <a:r>
              <a:rPr lang="ar-JO" sz="4800" dirty="0">
                <a:effectLst>
                  <a:glow rad="127000">
                    <a:schemeClr val="tx1"/>
                  </a:glow>
                </a:effectLst>
                <a:ea typeface="ＭＳ Ｐゴシック" charset="0"/>
                <a:cs typeface="ＭＳ Ｐゴシック" charset="0"/>
              </a:rPr>
              <a:t> نحونا بحيث نكون لطفاء نحو الآخرين؟</a:t>
            </a:r>
            <a:endParaRPr lang="en-US" sz="4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طريقتين</a:t>
            </a:r>
            <a:endParaRPr lang="en-US" sz="80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000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1. لطف الله يعطينا </a:t>
            </a:r>
            <a:r>
              <a:rPr lang="ar-JO" sz="4800" dirty="0">
                <a:solidFill>
                  <a:srgbClr val="FFFF00"/>
                </a:solidFill>
                <a:effectLst>
                  <a:glow rad="127000">
                    <a:schemeClr val="tx1"/>
                  </a:glow>
                </a:effectLst>
                <a:ea typeface="ＭＳ Ｐゴシック" charset="0"/>
                <a:cs typeface="ＭＳ Ｐゴシック" charset="0"/>
              </a:rPr>
              <a:t>قادة</a:t>
            </a:r>
            <a:r>
              <a:rPr lang="ar-JO" sz="4800" dirty="0">
                <a:effectLst>
                  <a:glow rad="127000">
                    <a:schemeClr val="tx1"/>
                  </a:glow>
                </a:effectLst>
                <a:ea typeface="ＭＳ Ｐゴシック" charset="0"/>
                <a:cs typeface="ＭＳ Ｐゴシック" charset="0"/>
              </a:rPr>
              <a:t> (2 صم 1 – 10)</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ＭＳ Ｐゴシック" charset="0"/>
              </a:rPr>
              <a:t>2. لطف الله يعطينا </a:t>
            </a:r>
            <a:r>
              <a:rPr lang="ar-JO" sz="4800" dirty="0">
                <a:solidFill>
                  <a:srgbClr val="FFFF00"/>
                </a:solidFill>
                <a:effectLst>
                  <a:glow rad="127000">
                    <a:schemeClr val="tx1"/>
                  </a:glow>
                </a:effectLst>
                <a:ea typeface="ＭＳ Ｐゴシック" charset="0"/>
                <a:cs typeface="ＭＳ Ｐゴシック" charset="0"/>
              </a:rPr>
              <a:t>تأديب</a:t>
            </a:r>
            <a:r>
              <a:rPr lang="ar-JO" sz="4800" dirty="0">
                <a:effectLst>
                  <a:glow rad="127000">
                    <a:schemeClr val="tx1"/>
                  </a:glow>
                </a:effectLst>
                <a:ea typeface="ＭＳ Ｐゴシック" charset="0"/>
                <a:cs typeface="ＭＳ Ｐゴシック" charset="0"/>
              </a:rPr>
              <a:t> (2 صم 11 – 24)</a:t>
            </a:r>
            <a:endParaRPr lang="en-US" sz="4800" dirty="0">
              <a:effectLst>
                <a:glow rad="127000">
                  <a:schemeClr val="tx1"/>
                </a:glow>
              </a:effectLst>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118045508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46852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dirty="0">
                <a:solidFill>
                  <a:srgbClr val="FFFFFF"/>
                </a:solidFill>
                <a:effectLst>
                  <a:glow rad="317500">
                    <a:schemeClr val="bg1"/>
                  </a:glow>
                </a:effectLst>
              </a:rPr>
              <a:t>عندما تكون الحياة جيدة جداً فاحترس</a:t>
            </a:r>
            <a:endParaRPr lang="en-US" sz="4000" dirty="0">
              <a:solidFill>
                <a:srgbClr val="FFFFFF"/>
              </a:solidFill>
              <a:effectLst>
                <a:glow rad="317500">
                  <a:schemeClr val="bg1"/>
                </a:glow>
              </a:effectLst>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4"/>
            <a:ext cx="9118600" cy="601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ar-JO" sz="4000" dirty="0">
                <a:solidFill>
                  <a:srgbClr val="FFFFFF"/>
                </a:solidFill>
                <a:effectLst>
                  <a:glow rad="317500">
                    <a:schemeClr val="bg1"/>
                  </a:glow>
                </a:effectLst>
              </a:rPr>
              <a:t>الإصحاح 11 = الإفلاس</a:t>
            </a:r>
            <a:endParaRPr lang="en-US" sz="4000" dirty="0">
              <a:solidFill>
                <a:srgbClr val="FFFFFF"/>
              </a:solidFill>
              <a:effectLst>
                <a:glow rad="317500">
                  <a:schemeClr val="bg1"/>
                </a:glow>
              </a:effectLst>
            </a:endParaRPr>
          </a:p>
        </p:txBody>
      </p:sp>
      <p:sp>
        <p:nvSpPr>
          <p:cNvPr id="221187" name="Rectangle 2"/>
          <p:cNvSpPr txBox="1">
            <a:spLocks noChangeArrowheads="1"/>
          </p:cNvSpPr>
          <p:nvPr/>
        </p:nvSpPr>
        <p:spPr bwMode="auto">
          <a:xfrm rot="-292925">
            <a:off x="-2609849" y="3681414"/>
            <a:ext cx="2568575" cy="7270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chemeClr val="bg1"/>
                </a:solidFill>
                <a:latin typeface="Arial" panose="020B0604020202020204" pitchFamily="34" charset="0"/>
                <a:cs typeface="Arial" panose="020B0604020202020204" pitchFamily="34" charset="0"/>
              </a:rPr>
              <a:t>الإفلاس</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شاول</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8 - 15</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196</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ar-JO" sz="3600" dirty="0">
                <a:solidFill>
                  <a:srgbClr val="FFFFFF"/>
                </a:solidFill>
                <a:ea typeface="ＭＳ Ｐゴシック" charset="0"/>
              </a:rPr>
              <a:t>الإنتقال رقم 2</a:t>
            </a:r>
            <a:endParaRPr lang="en-US" sz="3600" dirty="0">
              <a:solidFill>
                <a:srgbClr val="FFFFFF"/>
              </a:solidFill>
              <a:ea typeface="ＭＳ Ｐゴシック"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1"/>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4" y="1988841"/>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53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6" y="-28574"/>
            <a:ext cx="9153525"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174055" y="7144"/>
            <a:ext cx="4882604" cy="1124744"/>
          </a:xfrm>
        </p:spPr>
        <p:txBody>
          <a:bodyPr/>
          <a:lstStyle/>
          <a:p>
            <a:pPr algn="ctr" eaLnBrk="1" hangingPunct="1">
              <a:defRPr/>
            </a:pPr>
            <a:r>
              <a:rPr lang="ar-JO" sz="4000" dirty="0">
                <a:solidFill>
                  <a:srgbClr val="FFFFFF"/>
                </a:solidFill>
                <a:effectLst>
                  <a:glow rad="317500">
                    <a:schemeClr val="bg1"/>
                  </a:glow>
                </a:effectLst>
              </a:rPr>
              <a:t>ذهن عاطل</a:t>
            </a:r>
            <a:endParaRPr lang="en-US"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و كان عند تمام السنة في وقت خروج الملوك (11 : 1)</a:t>
            </a:r>
            <a:endParaRPr lang="en-US" sz="18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22323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b="1" dirty="0">
              <a:latin typeface="Arial" panose="020B0604020202020204" pitchFamily="34" charset="0"/>
            </a:endParaRPr>
          </a:p>
        </p:txBody>
      </p:sp>
      <p:sp>
        <p:nvSpPr>
          <p:cNvPr id="6" name="Rectangle 2"/>
          <p:cNvSpPr txBox="1">
            <a:spLocks noChangeArrowheads="1"/>
          </p:cNvSpPr>
          <p:nvPr/>
        </p:nvSpPr>
        <p:spPr bwMode="auto">
          <a:xfrm>
            <a:off x="4174055" y="817972"/>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dirty="0">
                <a:solidFill>
                  <a:srgbClr val="FFFFFF"/>
                </a:solidFill>
                <a:effectLst>
                  <a:glow rad="317500">
                    <a:schemeClr val="bg1"/>
                  </a:glow>
                </a:effectLst>
                <a:latin typeface="Arial" panose="020B0604020202020204" pitchFamily="34" charset="0"/>
                <a:cs typeface="Arial" panose="020B0604020202020204" pitchFamily="34" charset="0"/>
              </a:rPr>
              <a:t>أدى إلى</a:t>
            </a:r>
            <a:endParaRPr lang="en-US"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174055" y="1628800"/>
            <a:ext cx="4882604" cy="1124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dirty="0">
                <a:solidFill>
                  <a:srgbClr val="FFFFFF"/>
                </a:solidFill>
                <a:effectLst>
                  <a:glow rad="317500">
                    <a:schemeClr val="bg1"/>
                  </a:glow>
                </a:effectLst>
                <a:latin typeface="Arial" panose="020B0604020202020204" pitchFamily="34" charset="0"/>
                <a:cs typeface="Arial" panose="020B0604020202020204" pitchFamily="34" charset="0"/>
              </a:rPr>
              <a:t>ذهن وثني</a:t>
            </a:r>
            <a:endParaRPr lang="en-US"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4932363"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6" y="115888"/>
            <a:ext cx="5440363"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800" dirty="0">
                <a:solidFill>
                  <a:srgbClr val="FFFFFF"/>
                </a:solidFill>
                <a:effectLst>
                  <a:glow rad="317500">
                    <a:schemeClr val="bg1"/>
                  </a:glow>
                </a:effectLst>
              </a:rPr>
              <a:t>بثشبع تستحم</a:t>
            </a:r>
            <a:endParaRPr lang="en-US" sz="5400" dirty="0">
              <a:solidFill>
                <a:srgbClr val="FFFFFF"/>
              </a:solidFill>
              <a:effectLst>
                <a:glow rad="317500">
                  <a:schemeClr val="bg1"/>
                </a:glow>
              </a:effectLst>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4"/>
            <a:ext cx="8555012" cy="829568"/>
          </a:xfrm>
        </p:spPr>
        <p:txBody>
          <a:bodyPr anchor="t"/>
          <a:lstStyle/>
          <a:p>
            <a:pPr algn="ctr" eaLnBrk="1" hangingPunct="1">
              <a:defRPr/>
            </a:pPr>
            <a:r>
              <a:rPr lang="ar-JO" sz="4000" dirty="0">
                <a:solidFill>
                  <a:srgbClr val="FFFFFF"/>
                </a:solidFill>
                <a:effectLst>
                  <a:glow rad="317500">
                    <a:schemeClr val="bg1"/>
                  </a:glow>
                </a:effectLst>
              </a:rPr>
              <a:t>الخاتمة الختمية</a:t>
            </a:r>
            <a:endParaRPr lang="en-US" dirty="0">
              <a:solidFill>
                <a:srgbClr val="FFFFFF"/>
              </a:solidFill>
              <a:effectLst>
                <a:glow rad="317500">
                  <a:schemeClr val="bg1"/>
                </a:glow>
              </a:effectLst>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765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200" b="1" dirty="0">
                <a:solidFill>
                  <a:srgbClr val="FFFFFF"/>
                </a:solidFill>
                <a:effectLst>
                  <a:glow rad="228600">
                    <a:schemeClr val="tx1"/>
                  </a:glow>
                </a:effectLst>
                <a:latin typeface="Arial" panose="020B0604020202020204" pitchFamily="34" charset="0"/>
                <a:cs typeface="Arial" panose="020B0604020202020204" pitchFamily="34" charset="0"/>
              </a:rPr>
              <a:t>أوريا الحثي و ملكه الشرير داود</a:t>
            </a:r>
            <a:endParaRPr lang="en-US" sz="32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000" dirty="0">
                <a:solidFill>
                  <a:srgbClr val="FFFFFF"/>
                </a:solidFill>
                <a:effectLst>
                  <a:glow rad="317500">
                    <a:schemeClr val="bg1"/>
                  </a:glow>
                </a:effectLst>
              </a:rPr>
              <a:t>فسقط بعض الشعب من عبيد داود و مات أوريا الحثي أيضاً (2 صم 11 : 17)</a:t>
            </a:r>
            <a:endParaRPr lang="en-US"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dirty="0"/>
              <a:t>Amman Citadel northern wall from west</a:t>
            </a:r>
            <a:endParaRPr lang="en-US" altLang="en-US" dirty="0"/>
          </a:p>
        </p:txBody>
      </p:sp>
      <p:pic>
        <p:nvPicPr>
          <p:cNvPr id="69635" name="Picture 3">
            <a:extLst>
              <a:ext uri="{FF2B5EF4-FFF2-40B4-BE49-F238E27FC236}">
                <a16:creationId xmlns:a16="http://schemas.microsoft.com/office/drawing/2014/main" id="{9DBAECC6-35E1-C04B-9D91-9B5BD29C7CA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4">
            <a:extLst>
              <a:ext uri="{FF2B5EF4-FFF2-40B4-BE49-F238E27FC236}">
                <a16:creationId xmlns:a16="http://schemas.microsoft.com/office/drawing/2014/main" id="{89DEA728-16DF-B148-B6C3-FCE6EF4527A6}"/>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ea typeface="+mn-ea"/>
                <a:cs typeface="+mn-cs"/>
              </a:rPr>
              <a:t>قلعة عمان, الحائط الشمالي من الغرب</a:t>
            </a:r>
            <a:endParaRPr kumimoji="0" lang="en-US" altLang="en-US" sz="2800" b="1"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60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C8248745-5360-614D-9F8F-566C348E5A6B}"/>
              </a:ext>
            </a:extLst>
          </p:cNvPr>
          <p:cNvSpPr>
            <a:spLocks noGrp="1" noChangeArrowheads="1"/>
          </p:cNvSpPr>
          <p:nvPr>
            <p:ph type="title"/>
          </p:nvPr>
        </p:nvSpPr>
        <p:spPr/>
        <p:txBody>
          <a:bodyPr/>
          <a:lstStyle/>
          <a:p>
            <a:r>
              <a:rPr lang="en-US" altLang="en-US" sz="2400" dirty="0"/>
              <a:t>Amman Citadel northern end view to </a:t>
            </a:r>
            <a:r>
              <a:rPr lang="en-US" altLang="en-US" sz="2400" dirty="0" err="1"/>
              <a:t>nw</a:t>
            </a:r>
            <a:endParaRPr lang="en-US" altLang="en-US" dirty="0"/>
          </a:p>
        </p:txBody>
      </p:sp>
      <p:pic>
        <p:nvPicPr>
          <p:cNvPr id="70659" name="Picture 3">
            <a:extLst>
              <a:ext uri="{FF2B5EF4-FFF2-40B4-BE49-F238E27FC236}">
                <a16:creationId xmlns:a16="http://schemas.microsoft.com/office/drawing/2014/main" id="{00BF6269-A00D-874B-8095-8D40D5F8839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FAA51427-663F-1F45-BAEE-BBAFF3938B24}"/>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ar-JO" altLang="en-US" dirty="0"/>
              <a:t>قلعة عمان, الجهة الشمالية الغربية</a:t>
            </a:r>
            <a:endParaRPr lang="en-US" altLang="en-US" dirty="0"/>
          </a:p>
        </p:txBody>
      </p:sp>
    </p:spTree>
    <p:extLst>
      <p:ext uri="{BB962C8B-B14F-4D97-AF65-F5344CB8AC3E}">
        <p14:creationId xmlns:p14="http://schemas.microsoft.com/office/powerpoint/2010/main" val="14139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612313" cy="796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067945" y="7144"/>
            <a:ext cx="4882604" cy="1124744"/>
          </a:xfrm>
        </p:spPr>
        <p:txBody>
          <a:bodyPr/>
          <a:lstStyle/>
          <a:p>
            <a:pPr algn="r" eaLnBrk="1" hangingPunct="1">
              <a:defRPr/>
            </a:pPr>
            <a:r>
              <a:rPr lang="ar-JO" sz="4000" dirty="0">
                <a:solidFill>
                  <a:srgbClr val="FFFFFF"/>
                </a:solidFill>
                <a:effectLst>
                  <a:glow rad="317500">
                    <a:schemeClr val="bg1"/>
                  </a:glow>
                </a:effectLst>
              </a:rPr>
              <a:t>الحزن الذي سببه داود</a:t>
            </a:r>
            <a:endParaRPr lang="en-US"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جعل بثشبع تنعي زوجها</a:t>
            </a:r>
            <a:endParaRPr lang="en-US" sz="18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22835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b="1" dirty="0">
              <a:latin typeface="Arial" panose="020B0604020202020204"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89591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dirty="0">
                <a:solidFill>
                  <a:srgbClr val="FFFFFF"/>
                </a:solidFill>
                <a:effectLst>
                  <a:glow rad="317500">
                    <a:schemeClr val="bg1"/>
                  </a:glow>
                </a:effectLst>
              </a:rPr>
              <a:t>أنت</a:t>
            </a:r>
            <a:br>
              <a:rPr lang="ar-JO" sz="4000" dirty="0">
                <a:solidFill>
                  <a:srgbClr val="FFFFFF"/>
                </a:solidFill>
                <a:effectLst>
                  <a:glow rad="317500">
                    <a:schemeClr val="bg1"/>
                  </a:glow>
                </a:effectLst>
              </a:rPr>
            </a:br>
            <a:r>
              <a:rPr lang="ar-JO" sz="4000" dirty="0">
                <a:solidFill>
                  <a:srgbClr val="FFFFFF"/>
                </a:solidFill>
                <a:effectLst>
                  <a:glow rad="317500">
                    <a:schemeClr val="bg1"/>
                  </a:glow>
                </a:effectLst>
              </a:rPr>
              <a:t>هو الرجل</a:t>
            </a:r>
            <a:endParaRPr lang="en-US" sz="4000"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3339"/>
            <a:ext cx="5634039" cy="682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ناثان يوبخ داود    على خطاياه </a:t>
            </a:r>
          </a:p>
          <a:p>
            <a:pPr algn="ctr"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(12 : 1 – 12)</a:t>
            </a:r>
            <a:endParaRPr lang="en-US" sz="3600"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9"/>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شاول</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23" name="Text Box 5"/>
          <p:cNvSpPr txBox="1">
            <a:spLocks noChangeArrowheads="1"/>
          </p:cNvSpPr>
          <p:nvPr/>
        </p:nvSpPr>
        <p:spPr bwMode="auto">
          <a:xfrm>
            <a:off x="5638800" y="5927303"/>
            <a:ext cx="243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3254" name="Text Box 6"/>
          <p:cNvSpPr txBox="1">
            <a:spLocks noChangeArrowheads="1"/>
          </p:cNvSpPr>
          <p:nvPr/>
        </p:nvSpPr>
        <p:spPr bwMode="auto">
          <a:xfrm>
            <a:off x="5715008" y="5643579"/>
            <a:ext cx="2819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داود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49" y="549151"/>
            <a:ext cx="1543051"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16 - 31</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30" name="Title 1"/>
          <p:cNvSpPr>
            <a:spLocks noGrp="1"/>
          </p:cNvSpPr>
          <p:nvPr>
            <p:ph type="title"/>
          </p:nvPr>
        </p:nvSpPr>
        <p:spPr>
          <a:xfrm>
            <a:off x="0" y="6884615"/>
            <a:ext cx="9144000" cy="504825"/>
          </a:xfrm>
        </p:spPr>
        <p:txBody>
          <a:bodyPr/>
          <a:lstStyle/>
          <a:p>
            <a:r>
              <a:rPr lang="ar-JO" sz="3600" dirty="0">
                <a:solidFill>
                  <a:srgbClr val="FFFFFF"/>
                </a:solidFill>
                <a:ea typeface="ＭＳ Ｐゴシック" charset="0"/>
              </a:rPr>
              <a:t>الإنتقال رقم 3 من شاول إلى داود</a:t>
            </a:r>
            <a:endParaRPr lang="en-US" sz="3600" dirty="0">
              <a:solidFill>
                <a:srgbClr val="FFFFFF"/>
              </a:solidFill>
              <a:ea typeface="ＭＳ Ｐゴシック" charset="0"/>
            </a:endParaRP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2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7"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الإنتقال رقم 3</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8982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3254"/>
                                        </p:tgtEl>
                                        <p:attrNameLst>
                                          <p:attrName>style.visibility</p:attrName>
                                        </p:attrNameLst>
                                      </p:cBhvr>
                                      <p:to>
                                        <p:strVal val="visible"/>
                                      </p:to>
                                    </p:set>
                                    <p:anim calcmode="lin" valueType="num">
                                      <p:cBhvr additive="base">
                                        <p:cTn id="16" dur="500" fill="hold"/>
                                        <p:tgtEl>
                                          <p:spTgt spid="53254"/>
                                        </p:tgtEl>
                                        <p:attrNameLst>
                                          <p:attrName>ppt_x</p:attrName>
                                        </p:attrNameLst>
                                      </p:cBhvr>
                                      <p:tavLst>
                                        <p:tav tm="0">
                                          <p:val>
                                            <p:strVal val="#ppt_x"/>
                                          </p:val>
                                        </p:tav>
                                        <p:tav tm="100000">
                                          <p:val>
                                            <p:strVal val="#ppt_x"/>
                                          </p:val>
                                        </p:tav>
                                      </p:tavLst>
                                    </p:anim>
                                    <p:anim calcmode="lin" valueType="num">
                                      <p:cBhvr additive="base">
                                        <p:cTn id="17" dur="500" fill="hold"/>
                                        <p:tgtEl>
                                          <p:spTgt spid="532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4932040" y="1"/>
            <a:ext cx="3960440" cy="2636912"/>
          </a:xfrm>
        </p:spPr>
        <p:txBody>
          <a:bodyPr/>
          <a:lstStyle/>
          <a:p>
            <a:pPr algn="ctr" eaLnBrk="1" hangingPunct="1">
              <a:defRPr/>
            </a:pPr>
            <a:r>
              <a:rPr lang="ar-JO" sz="4000" dirty="0">
                <a:solidFill>
                  <a:srgbClr val="FFFFFF"/>
                </a:solidFill>
                <a:effectLst>
                  <a:glow rad="317500">
                    <a:schemeClr val="bg1"/>
                  </a:glow>
                </a:effectLst>
              </a:rPr>
              <a:t>موت ابن بثشبع</a:t>
            </a:r>
            <a:endParaRPr lang="en-US" sz="4000" dirty="0">
              <a:solidFill>
                <a:srgbClr val="FFFFFF"/>
              </a:solidFill>
              <a:effectLst>
                <a:glow rad="317500">
                  <a:schemeClr val="bg1"/>
                </a:glow>
              </a:effectLst>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dirty="0">
                <a:solidFill>
                  <a:srgbClr val="FFFFFF"/>
                </a:solidFill>
                <a:effectLst>
                  <a:glow rad="317500">
                    <a:schemeClr val="bg1"/>
                  </a:glow>
                </a:effectLst>
              </a:rPr>
              <a:t>طفلهم يموت</a:t>
            </a:r>
            <a:endParaRPr lang="en-US" sz="4000" dirty="0">
              <a:solidFill>
                <a:srgbClr val="FFFFFF"/>
              </a:solidFill>
              <a:effectLst>
                <a:glow rad="317500">
                  <a:schemeClr val="bg1"/>
                </a:glow>
              </a:effectLst>
            </a:endParaRPr>
          </a:p>
        </p:txBody>
      </p:sp>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endParaRPr lang="en-US" sz="3600" b="1" dirty="0">
              <a:solidFill>
                <a:srgbClr val="FFFFFF"/>
              </a:solidFill>
              <a:effectLst>
                <a:glow rad="317500">
                  <a:schemeClr val="bg1"/>
                </a:glow>
              </a:effectLst>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الله يدين عائلة داود</a:t>
            </a:r>
          </a:p>
          <a:p>
            <a:pPr algn="ctr"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(12 : 1 – 12)</a:t>
            </a:r>
            <a:endParaRPr lang="en-US" sz="3600"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
            <a:ext cx="4500563"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1" y="490539"/>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ar-JO" sz="2800" dirty="0">
                <a:ea typeface="ＭＳ Ｐゴシック" charset="0"/>
                <a:cs typeface="ＭＳ Ｐゴシック" charset="0"/>
              </a:rPr>
              <a:t>نسل داود</a:t>
            </a:r>
            <a:endParaRPr lang="en-US" sz="2800" dirty="0">
              <a:ea typeface="ＭＳ Ｐゴシック" charset="0"/>
              <a:cs typeface="ＭＳ Ｐゴシック" charset="0"/>
            </a:endParaRP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1" y="5942573"/>
            <a:ext cx="25461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خط نسل داود</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24034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1"/>
            <a:ext cx="9144000" cy="1124744"/>
          </a:xfrm>
        </p:spPr>
        <p:txBody>
          <a:bodyPr/>
          <a:lstStyle/>
          <a:p>
            <a:pPr algn="ctr" eaLnBrk="1" hangingPunct="1">
              <a:defRPr/>
            </a:pPr>
            <a:r>
              <a:rPr lang="ar-JO" dirty="0">
                <a:solidFill>
                  <a:srgbClr val="FFFFFF"/>
                </a:solidFill>
                <a:effectLst>
                  <a:glow rad="317500">
                    <a:schemeClr val="bg1"/>
                  </a:glow>
                </a:effectLst>
              </a:rPr>
              <a:t>مشاكل عائلية</a:t>
            </a:r>
            <a:endParaRPr lang="en-US" dirty="0">
              <a:solidFill>
                <a:srgbClr val="FFFFFF"/>
              </a:solidFill>
              <a:effectLst>
                <a:glow rad="317500">
                  <a:schemeClr val="bg1"/>
                </a:glow>
              </a:effectLst>
            </a:endParaRP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30"/>
          <p:cNvSpPr txBox="1">
            <a:spLocks noChangeArrowheads="1"/>
          </p:cNvSpPr>
          <p:nvPr/>
        </p:nvSpPr>
        <p:spPr bwMode="auto">
          <a:xfrm>
            <a:off x="971551" y="981076"/>
            <a:ext cx="7239000" cy="584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FFFF"/>
                </a:solidFill>
                <a:latin typeface="Arial" panose="020B0604020202020204" pitchFamily="34" charset="0"/>
                <a:cs typeface="Arial" panose="020B0604020202020204" pitchFamily="34" charset="0"/>
              </a:rPr>
              <a:t>ابن الزنى يموت (12 : 15 – 23)</a:t>
            </a:r>
            <a:endParaRPr lang="en-US" sz="3200" b="1" dirty="0">
              <a:solidFill>
                <a:srgbClr val="FFFFFF"/>
              </a:solidFill>
              <a:latin typeface="Arial" panose="020B0604020202020204" pitchFamily="34" charset="0"/>
              <a:cs typeface="Arial" panose="020B0604020202020204" pitchFamily="34" charset="0"/>
            </a:endParaRPr>
          </a:p>
        </p:txBody>
      </p:sp>
      <p:sp>
        <p:nvSpPr>
          <p:cNvPr id="6" name="Text Box 1032"/>
          <p:cNvSpPr txBox="1">
            <a:spLocks noChangeArrowheads="1"/>
          </p:cNvSpPr>
          <p:nvPr/>
        </p:nvSpPr>
        <p:spPr bwMode="auto">
          <a:xfrm>
            <a:off x="3059832" y="2209800"/>
            <a:ext cx="608416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نعمة الله لا تزال موجودة</a:t>
            </a:r>
          </a:p>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ابن داود الثاني من بثشبع المدعو سليمان أي يديديا</a:t>
            </a:r>
          </a:p>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أي محبوب الرب لأن الرب أحبه</a:t>
            </a:r>
          </a:p>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(12 : 24 – 25)</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5866756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9"/>
            <a:ext cx="9251951" cy="664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967135"/>
          </a:xfrm>
        </p:spPr>
        <p:txBody>
          <a:bodyPr/>
          <a:lstStyle/>
          <a:p>
            <a:pPr algn="ctr" eaLnBrk="1" hangingPunct="1">
              <a:defRPr/>
            </a:pPr>
            <a:r>
              <a:rPr lang="ar-JO" sz="4000" dirty="0">
                <a:solidFill>
                  <a:srgbClr val="FFFFFF"/>
                </a:solidFill>
                <a:effectLst>
                  <a:glow rad="317500">
                    <a:schemeClr val="bg1"/>
                  </a:glow>
                </a:effectLst>
              </a:rPr>
              <a:t>أمنون و ثامار</a:t>
            </a:r>
            <a:endParaRPr lang="en-US"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5"/>
            <a:ext cx="8134672" cy="1424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FontTx/>
              <a:buNone/>
              <a:defRPr/>
            </a:pPr>
            <a:r>
              <a:rPr lang="ar-JO" sz="2800" b="1" dirty="0">
                <a:solidFill>
                  <a:srgbClr val="FFFFFF"/>
                </a:solidFill>
                <a:effectLst>
                  <a:glow rad="317500">
                    <a:schemeClr val="bg1"/>
                  </a:glow>
                </a:effectLst>
                <a:latin typeface="Arial" panose="020B0604020202020204" pitchFamily="34" charset="0"/>
                <a:cs typeface="Arial" panose="020B0604020202020204" pitchFamily="34" charset="0"/>
              </a:rPr>
              <a:t>أدين داود من خلال اغتصاب ابنته من قبل ابنه</a:t>
            </a:r>
            <a:endParaRPr lang="en-US" sz="1800"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ar-JO" sz="3600" dirty="0">
                <a:solidFill>
                  <a:srgbClr val="FFFFFF"/>
                </a:solidFill>
                <a:effectLst>
                  <a:glow rad="317500">
                    <a:schemeClr val="bg1"/>
                  </a:glow>
                </a:effectLst>
              </a:rPr>
              <a:t>لكن أبشالوم الأخ غير الشقيق لأمنون كان الأخ الشقيق لثامار</a:t>
            </a:r>
            <a:endParaRPr lang="en-US" sz="4000"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6"/>
            <a:ext cx="9142413"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1084263"/>
            <a:ext cx="9167813" cy="673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1"/>
            <a:ext cx="9144000" cy="1124744"/>
          </a:xfrm>
        </p:spPr>
        <p:txBody>
          <a:bodyPr/>
          <a:lstStyle/>
          <a:p>
            <a:pPr algn="ctr" eaLnBrk="1" hangingPunct="1">
              <a:defRPr/>
            </a:pPr>
            <a:r>
              <a:rPr lang="ar-JO" sz="3600" dirty="0">
                <a:solidFill>
                  <a:srgbClr val="FFFFFF"/>
                </a:solidFill>
                <a:effectLst>
                  <a:glow rad="317500">
                    <a:schemeClr val="bg1"/>
                  </a:glow>
                </a:effectLst>
              </a:rPr>
              <a:t>قام أبشالوم بقتل أمنون بعد سنتين</a:t>
            </a:r>
            <a:endParaRPr lang="en-US" sz="4000" dirty="0">
              <a:solidFill>
                <a:srgbClr val="FFFFFF"/>
              </a:solidFill>
              <a:effectLst>
                <a:glow rad="317500">
                  <a:schemeClr val="bg1"/>
                </a:glow>
              </a:effectLst>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5"/>
            <a:ext cx="9144000" cy="1124744"/>
          </a:xfrm>
        </p:spPr>
        <p:txBody>
          <a:bodyPr/>
          <a:lstStyle/>
          <a:p>
            <a:pPr algn="ctr" eaLnBrk="1" hangingPunct="1">
              <a:defRPr/>
            </a:pPr>
            <a:r>
              <a:rPr lang="ar-JO" sz="3600" dirty="0">
                <a:solidFill>
                  <a:srgbClr val="FFFFFF"/>
                </a:solidFill>
                <a:effectLst>
                  <a:glow rad="317500">
                    <a:schemeClr val="bg1"/>
                  </a:glow>
                </a:effectLst>
              </a:rPr>
              <a:t>نعى داود موت أمنون</a:t>
            </a:r>
            <a:br>
              <a:rPr lang="ar-JO" sz="3600" dirty="0">
                <a:solidFill>
                  <a:srgbClr val="FFFFFF"/>
                </a:solidFill>
                <a:effectLst>
                  <a:glow rad="317500">
                    <a:schemeClr val="bg1"/>
                  </a:glow>
                </a:effectLst>
              </a:rPr>
            </a:br>
            <a:r>
              <a:rPr lang="ar-JO" sz="3600" dirty="0">
                <a:solidFill>
                  <a:srgbClr val="FFFFFF"/>
                </a:solidFill>
                <a:effectLst>
                  <a:glow rad="317500">
                    <a:schemeClr val="bg1"/>
                  </a:glow>
                </a:effectLst>
              </a:rPr>
              <a:t>(2 صموئيل 13 : 37)</a:t>
            </a:r>
            <a:br>
              <a:rPr lang="en-US" sz="3600" dirty="0">
                <a:solidFill>
                  <a:srgbClr val="FFFFFF"/>
                </a:solidFill>
                <a:effectLst>
                  <a:glow rad="317500">
                    <a:schemeClr val="bg1"/>
                  </a:glow>
                </a:effectLst>
              </a:rPr>
            </a:br>
            <a:endParaRPr lang="en-US" sz="4000"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6274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5"/>
            <a:ext cx="3960440" cy="6839386"/>
          </a:xfrm>
        </p:spPr>
        <p:txBody>
          <a:bodyPr anchor="t"/>
          <a:lstStyle/>
          <a:p>
            <a:r>
              <a:rPr lang="ar-JO" sz="5400" dirty="0">
                <a:solidFill>
                  <a:srgbClr val="FFFFFF"/>
                </a:solidFill>
                <a:effectLst>
                  <a:glow rad="228600">
                    <a:schemeClr val="tx1"/>
                  </a:glow>
                </a:effectLst>
                <a:ea typeface="ＭＳ Ｐゴシック" charset="0"/>
              </a:rPr>
              <a:t>كيف سيتجاوب داود؟</a:t>
            </a:r>
            <a:endParaRPr lang="en-US" sz="5400" dirty="0">
              <a:solidFill>
                <a:srgbClr val="FFFFFF"/>
              </a:solidFill>
              <a:effectLst>
                <a:glow rad="228600">
                  <a:schemeClr val="tx1"/>
                </a:glow>
              </a:effectLst>
              <a:ea typeface="ＭＳ Ｐゴシック" charset="0"/>
            </a:endParaRPr>
          </a:p>
        </p:txBody>
      </p:sp>
    </p:spTree>
    <p:extLst>
      <p:ext uri="{BB962C8B-B14F-4D97-AF65-F5344CB8AC3E}">
        <p14:creationId xmlns:p14="http://schemas.microsoft.com/office/powerpoint/2010/main" val="1329667832"/>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ar-JO" sz="3600" dirty="0">
                <a:solidFill>
                  <a:srgbClr val="FFFFFF"/>
                </a:solidFill>
                <a:effectLst>
                  <a:glow rad="317500">
                    <a:schemeClr val="bg1"/>
                  </a:glow>
                </a:effectLst>
              </a:rPr>
              <a:t>حكمة المرأة التقوعية ( 2 صموئيل 14)</a:t>
            </a:r>
            <a:endParaRPr lang="en-US" sz="4000" dirty="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76303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140294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ar-JO" sz="4000" b="1" dirty="0">
                <a:solidFill>
                  <a:srgbClr val="FFFFFF"/>
                </a:solidFill>
                <a:effectLst>
                  <a:glow rad="266700">
                    <a:schemeClr val="tx1">
                      <a:alpha val="75000"/>
                    </a:schemeClr>
                  </a:glow>
                </a:effectLst>
                <a:latin typeface="Arial" panose="020B0604020202020204" pitchFamily="34" charset="0"/>
                <a:cs typeface="Arial" panose="020B0604020202020204" pitchFamily="34" charset="0"/>
              </a:rPr>
              <a:t>أبشالوم</a:t>
            </a:r>
            <a:endParaRPr lang="en-US" sz="4000" b="1" dirty="0">
              <a:solidFill>
                <a:srgbClr val="FFFFFF"/>
              </a:solidFill>
              <a:effectLst>
                <a:glow rad="266700">
                  <a:schemeClr val="tx1">
                    <a:alpha val="75000"/>
                  </a:schemeClr>
                </a:glow>
              </a:effectLst>
              <a:latin typeface="Arial" panose="020B0604020202020204" pitchFamily="34" charset="0"/>
              <a:cs typeface="Arial" panose="020B0604020202020204" pitchFamily="34" charset="0"/>
            </a:endParaRPr>
          </a:p>
        </p:txBody>
      </p:sp>
      <p:sp>
        <p:nvSpPr>
          <p:cNvPr id="62471" name="Rectangle 1031"/>
          <p:cNvSpPr>
            <a:spLocks noChangeArrowheads="1"/>
          </p:cNvSpPr>
          <p:nvPr/>
        </p:nvSpPr>
        <p:spPr bwMode="auto">
          <a:xfrm>
            <a:off x="251522" y="3581028"/>
            <a:ext cx="87716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defRPr/>
            </a:pPr>
            <a:r>
              <a:rPr lang="ar-JO" sz="4000" b="1" dirty="0">
                <a:solidFill>
                  <a:srgbClr val="FFFFFF"/>
                </a:solidFill>
                <a:effectLst>
                  <a:glow rad="266700">
                    <a:schemeClr val="tx1">
                      <a:alpha val="75000"/>
                    </a:schemeClr>
                  </a:glow>
                </a:effectLst>
                <a:latin typeface="Arial" panose="020B0604020202020204" pitchFamily="34" charset="0"/>
                <a:cs typeface="Arial" panose="020B0604020202020204" pitchFamily="34" charset="0"/>
              </a:rPr>
              <a:t>شبع</a:t>
            </a:r>
            <a:endParaRPr lang="en-US" sz="4000" b="1" dirty="0">
              <a:solidFill>
                <a:srgbClr val="FFFFFF"/>
              </a:solidFill>
              <a:effectLst>
                <a:glow rad="266700">
                  <a:schemeClr val="tx1">
                    <a:alpha val="75000"/>
                  </a:schemeClr>
                </a:glow>
              </a:effectLst>
              <a:latin typeface="Arial" panose="020B0604020202020204" pitchFamily="34" charset="0"/>
              <a:cs typeface="Arial" panose="020B0604020202020204" pitchFamily="34" charset="0"/>
            </a:endParaRPr>
          </a:p>
        </p:txBody>
      </p:sp>
      <p:sp>
        <p:nvSpPr>
          <p:cNvPr id="62472" name="Rectangle 1032"/>
          <p:cNvSpPr>
            <a:spLocks noChangeArrowheads="1"/>
          </p:cNvSpPr>
          <p:nvPr/>
        </p:nvSpPr>
        <p:spPr bwMode="auto">
          <a:xfrm>
            <a:off x="251521" y="5029200"/>
            <a:ext cx="607730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defRPr/>
            </a:pPr>
            <a:r>
              <a:rPr lang="ar-JO" sz="4000" b="1" dirty="0">
                <a:solidFill>
                  <a:srgbClr val="FFFFFF"/>
                </a:solidFill>
                <a:effectLst>
                  <a:glow rad="266700">
                    <a:schemeClr val="tx1">
                      <a:alpha val="75000"/>
                    </a:schemeClr>
                  </a:glow>
                </a:effectLst>
                <a:latin typeface="Arial" panose="020B0604020202020204" pitchFamily="34" charset="0"/>
                <a:cs typeface="Arial" panose="020B0604020202020204" pitchFamily="34" charset="0"/>
              </a:rPr>
              <a:t>أدونيا, لاحقاً خلال فترة حكم سليمان</a:t>
            </a:r>
            <a:endParaRPr lang="en-US" sz="4000" b="1" dirty="0">
              <a:solidFill>
                <a:srgbClr val="FFFFFF"/>
              </a:solidFill>
              <a:effectLst>
                <a:glow rad="266700">
                  <a:schemeClr val="tx1">
                    <a:alpha val="75000"/>
                  </a:schemeClr>
                </a:glow>
              </a:effectLst>
              <a:latin typeface="Arial" panose="020B0604020202020204" pitchFamily="34" charset="0"/>
              <a:cs typeface="Arial" panose="020B0604020202020204" pitchFamily="34" charset="0"/>
            </a:endParaRPr>
          </a:p>
        </p:txBody>
      </p:sp>
      <p:sp>
        <p:nvSpPr>
          <p:cNvPr id="241669" name="Text Box 1034"/>
          <p:cNvSpPr txBox="1">
            <a:spLocks noChangeArrowheads="1"/>
          </p:cNvSpPr>
          <p:nvPr/>
        </p:nvSpPr>
        <p:spPr bwMode="auto">
          <a:xfrm>
            <a:off x="2565443" y="307976"/>
            <a:ext cx="4062331" cy="132343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dirty="0">
                <a:solidFill>
                  <a:srgbClr val="FF0000"/>
                </a:solidFill>
                <a:latin typeface="Arial" panose="020B0604020202020204" pitchFamily="34" charset="0"/>
                <a:cs typeface="Arial" panose="020B0604020202020204" pitchFamily="34" charset="0"/>
              </a:rPr>
              <a:t>مشاكل سياسية</a:t>
            </a:r>
            <a:endParaRPr lang="en-US" sz="4000" b="1" dirty="0">
              <a:solidFill>
                <a:srgbClr val="FF0000"/>
              </a:solidFill>
              <a:latin typeface="Arial" panose="020B0604020202020204" pitchFamily="34" charset="0"/>
              <a:cs typeface="Arial" panose="020B0604020202020204" pitchFamily="34" charset="0"/>
            </a:endParaRPr>
          </a:p>
          <a:p>
            <a:pPr eaLnBrk="1" hangingPunct="1"/>
            <a:r>
              <a:rPr lang="en-US" sz="4000" b="1" dirty="0">
                <a:solidFill>
                  <a:srgbClr val="FF0000"/>
                </a:solidFill>
                <a:latin typeface="Arial" panose="020B0604020202020204" pitchFamily="34" charset="0"/>
                <a:cs typeface="Arial" panose="020B0604020202020204" pitchFamily="34" charset="0"/>
              </a:rPr>
              <a:t>(</a:t>
            </a:r>
            <a:r>
              <a:rPr lang="ar-JO" sz="4000" b="1" dirty="0">
                <a:solidFill>
                  <a:srgbClr val="FF0000"/>
                </a:solidFill>
                <a:latin typeface="Arial" panose="020B0604020202020204" pitchFamily="34" charset="0"/>
                <a:cs typeface="Arial" panose="020B0604020202020204" pitchFamily="34" charset="0"/>
              </a:rPr>
              <a:t>2 صموئيل 15 - 20</a:t>
            </a:r>
            <a:r>
              <a:rPr lang="en-US" sz="4000" b="1" dirty="0">
                <a:solidFill>
                  <a:srgbClr val="FF0000"/>
                </a:solidFill>
                <a:latin typeface="Arial" panose="020B0604020202020204" pitchFamily="34" charset="0"/>
                <a:cs typeface="Arial" panose="020B0604020202020204" pitchFamily="34" charset="0"/>
              </a:rPr>
              <a:t>)</a:t>
            </a:r>
          </a:p>
        </p:txBody>
      </p:sp>
      <p:sp>
        <p:nvSpPr>
          <p:cNvPr id="241670" name="Text Box 1036"/>
          <p:cNvSpPr txBox="1">
            <a:spLocks noChangeArrowheads="1"/>
          </p:cNvSpPr>
          <p:nvPr/>
        </p:nvSpPr>
        <p:spPr bwMode="auto">
          <a:xfrm>
            <a:off x="8382002" y="7620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cs typeface="Arial" panose="020B0604020202020204" pitchFamily="34" charset="0"/>
              </a:rPr>
              <a:t>213</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435600" y="3213101"/>
            <a:ext cx="3387725"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endParaRPr lang="en-US" sz="3200" b="1" dirty="0">
              <a:solidFill>
                <a:srgbClr val="FFFFFF"/>
              </a:solidFill>
              <a:latin typeface="Arial" panose="020B0604020202020204" pitchFamily="34" charset="0"/>
              <a:ea typeface="+mn-ea"/>
              <a:cs typeface="Arial" panose="020B0604020202020204" pitchFamily="34" charset="0"/>
            </a:endParaRPr>
          </a:p>
          <a:p>
            <a:pPr algn="r">
              <a:defRPr/>
            </a:pPr>
            <a:r>
              <a:rPr lang="ar-JO" sz="3200" b="1" dirty="0">
                <a:solidFill>
                  <a:srgbClr val="FFFFFF"/>
                </a:solidFill>
                <a:latin typeface="Arial" panose="020B0604020202020204" pitchFamily="34" charset="0"/>
                <a:ea typeface="+mn-ea"/>
                <a:cs typeface="Arial" panose="020B0604020202020204" pitchFamily="34" charset="0"/>
              </a:rPr>
              <a:t>أبشالوم ابن داود الوسيم و المحبوب لا يزال يتمرد عليه</a:t>
            </a:r>
            <a:endParaRPr lang="en-US" sz="3200" b="1" dirty="0">
              <a:solidFill>
                <a:srgbClr val="FFFFFF"/>
              </a:solidFill>
              <a:latin typeface="Arial" panose="020B0604020202020204" pitchFamily="34" charset="0"/>
              <a:ea typeface="+mn-ea"/>
              <a:cs typeface="Arial" panose="020B0604020202020204" pitchFamily="34" charset="0"/>
            </a:endParaRP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4" y="0"/>
            <a:ext cx="2447925"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5003800" y="0"/>
            <a:ext cx="4140200" cy="6858000"/>
          </a:xfrm>
        </p:spPr>
        <p:txBody>
          <a:bodyPr/>
          <a:lstStyle/>
          <a:p>
            <a:pPr algn="r" eaLnBrk="1" hangingPunct="1"/>
            <a:r>
              <a:rPr lang="ar-JO" sz="3200" dirty="0"/>
              <a:t>أي نوع من الملك سيصبح داود عندما يتمتع لاحقًا بنفس القوة التي يتمتع بها شاول؟ كيف يرد على الملك الثالث ابشالوم؟</a:t>
            </a:r>
            <a:endParaRPr lang="en-US" sz="3200" dirty="0">
              <a:solidFill>
                <a:srgbClr val="FFFFFF"/>
              </a:solidFill>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76"/>
          <p:cNvSpPr txBox="1">
            <a:spLocks noChangeArrowheads="1"/>
          </p:cNvSpPr>
          <p:nvPr/>
        </p:nvSpPr>
        <p:spPr bwMode="auto">
          <a:xfrm>
            <a:off x="8382002" y="76201"/>
            <a:ext cx="6655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199</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6" name="Rectangle 2"/>
          <p:cNvSpPr txBox="1">
            <a:spLocks noChangeArrowheads="1"/>
          </p:cNvSpPr>
          <p:nvPr/>
        </p:nvSpPr>
        <p:spPr bwMode="auto">
          <a:xfrm rot="21228184">
            <a:off x="441066" y="4072220"/>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حكاية</a:t>
            </a:r>
          </a:p>
          <a:p>
            <a:pPr algn="ctr" eaLnBrk="1" hangingPunct="1"/>
            <a:r>
              <a:rPr lang="ar-JO" b="1" dirty="0">
                <a:solidFill>
                  <a:srgbClr val="FFFFFF"/>
                </a:solidFill>
                <a:latin typeface="Arial" panose="020B0604020202020204" pitchFamily="34" charset="0"/>
                <a:cs typeface="Arial" panose="020B0604020202020204" pitchFamily="34" charset="0"/>
              </a:rPr>
              <a:t>ثلاثة ملوك</a:t>
            </a:r>
            <a:br>
              <a:rPr lang="en-US" b="1" dirty="0">
                <a:solidFill>
                  <a:srgbClr val="FFFFFF"/>
                </a:solidFill>
                <a:latin typeface="Arial" panose="020B0604020202020204" pitchFamily="34" charset="0"/>
                <a:cs typeface="Arial" panose="020B0604020202020204" pitchFamily="34" charset="0"/>
              </a:rPr>
            </a:br>
            <a:r>
              <a:rPr lang="ar-JO" sz="3200" b="1" dirty="0">
                <a:solidFill>
                  <a:srgbClr val="FFFFFF"/>
                </a:solidFill>
                <a:latin typeface="Arial" panose="020B0604020202020204" pitchFamily="34" charset="0"/>
                <a:cs typeface="Arial" panose="020B0604020202020204" pitchFamily="34" charset="0"/>
              </a:rPr>
              <a:t>دراسة في الإنكسار</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6"/>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9" name="Rectangle 2"/>
          <p:cNvSpPr>
            <a:spLocks noGrp="1" noChangeArrowheads="1"/>
          </p:cNvSpPr>
          <p:nvPr>
            <p:ph type="title"/>
          </p:nvPr>
        </p:nvSpPr>
        <p:spPr>
          <a:xfrm>
            <a:off x="144465" y="0"/>
            <a:ext cx="6499239" cy="3500438"/>
          </a:xfrm>
        </p:spPr>
        <p:txBody>
          <a:bodyPr anchor="t"/>
          <a:lstStyle/>
          <a:p>
            <a:pPr algn="r" eaLnBrk="1" hangingPunct="1"/>
            <a:r>
              <a:rPr lang="ar-JO" sz="2800" dirty="0"/>
              <a:t>"كان داود وصادوق وحيدين مرة أخرى." والآن ، ماذا ستفعل يا داود؟ في شبابك ، لم تتكلم بكلمة ضد ملك لا يستحق. ماذا ستفعل الآن بشاب لا يستحق بنفس الدرجة؟ " أجاب داود: "هذه هي الأوقات التي أكرهها كثيرًا يا صادوق. ومع ذلك ، على الرغم من كل الأسباب ، أحكم على قلبي أولاً وأحكم ضد مصالحه. سأفعل ما فعلته تحت حكم شاول.</a:t>
            </a:r>
            <a:endParaRPr lang="en-US" sz="2800" dirty="0">
              <a:solidFill>
                <a:srgbClr val="FFFFFF"/>
              </a:solidFill>
            </a:endParaRPr>
          </a:p>
        </p:txBody>
      </p:sp>
      <p:sp>
        <p:nvSpPr>
          <p:cNvPr id="6" name="Rectangle 2"/>
          <p:cNvSpPr txBox="1">
            <a:spLocks noChangeArrowheads="1"/>
          </p:cNvSpPr>
          <p:nvPr/>
        </p:nvSpPr>
        <p:spPr bwMode="auto">
          <a:xfrm>
            <a:off x="144464" y="3284539"/>
            <a:ext cx="4516437"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r" eaLnBrk="1" hangingPunct="1">
              <a:defRPr/>
            </a:pPr>
            <a:r>
              <a:rPr lang="ar-JO" sz="2800" b="1" dirty="0">
                <a:latin typeface="Arial" panose="020B0604020202020204" pitchFamily="34" charset="0"/>
                <a:cs typeface="Arial" panose="020B0604020202020204" pitchFamily="34" charset="0"/>
              </a:rPr>
              <a:t>سأترك مصير المملكة في يد الله وحده. ربما انتهى معي. ربما أخطأت كثيرًا ولم أعد أستحق القيادة. الله وحده يعلم ما إذا كان هذا صحيحًا ، ويبدو أنه لن يخبرنا بذلك ". </a:t>
            </a:r>
            <a:br>
              <a:rPr lang="en-US" sz="2400" b="1" dirty="0">
                <a:solidFill>
                  <a:srgbClr val="FFFFFF"/>
                </a:solidFill>
                <a:latin typeface="Arial" panose="020B0604020202020204" pitchFamily="34" charset="0"/>
                <a:cs typeface="Arial" panose="020B0604020202020204" pitchFamily="34" charset="0"/>
              </a:rPr>
            </a:br>
            <a:endParaRPr lang="en-US" sz="1050" b="1" dirty="0">
              <a:solidFill>
                <a:srgbClr val="FFFFFF"/>
              </a:solidFill>
              <a:latin typeface="Arial" panose="020B0604020202020204" pitchFamily="34" charset="0"/>
              <a:cs typeface="Arial" panose="020B0604020202020204" pitchFamily="34" charset="0"/>
            </a:endParaRPr>
          </a:p>
          <a:p>
            <a:pPr eaLnBrk="1" hangingPunct="1">
              <a:defRPr/>
            </a:pPr>
            <a:endParaRPr lang="en-US" sz="1600" b="1" dirty="0">
              <a:solidFill>
                <a:srgbClr val="FFFFFF"/>
              </a:solidFill>
              <a:latin typeface="Arial" panose="020B0604020202020204" pitchFamily="34" charset="0"/>
              <a:cs typeface="Arial" panose="020B0604020202020204" pitchFamily="34" charset="0"/>
            </a:endParaRPr>
          </a:p>
          <a:p>
            <a:pPr algn="r" eaLnBrk="1" hangingPunct="1">
              <a:defRPr/>
            </a:pPr>
            <a:r>
              <a:rPr lang="ar-JO" sz="1600" b="1" dirty="0">
                <a:solidFill>
                  <a:srgbClr val="FFFFFF"/>
                </a:solidFill>
                <a:latin typeface="Arial" panose="020B0604020202020204" pitchFamily="34" charset="0"/>
                <a:cs typeface="Arial" panose="020B0604020202020204" pitchFamily="34" charset="0"/>
              </a:rPr>
              <a:t>جيني إدواردز, حكاية ثلاثة ملوك, 93</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6988"/>
            <a:ext cx="634206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Text Box 5"/>
          <p:cNvSpPr txBox="1">
            <a:spLocks noChangeArrowheads="1"/>
          </p:cNvSpPr>
          <p:nvPr/>
        </p:nvSpPr>
        <p:spPr bwMode="auto">
          <a:xfrm>
            <a:off x="6372225" y="5876926"/>
            <a:ext cx="27733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sz="1800" b="1" dirty="0">
                <a:solidFill>
                  <a:srgbClr val="FFFFFF"/>
                </a:solidFill>
                <a:latin typeface="Arial" panose="020B0604020202020204" pitchFamily="34" charset="0"/>
              </a:rPr>
              <a:t>الكتاب المقدس التطبيقي تندل</a:t>
            </a:r>
            <a:endParaRPr lang="en-US" sz="1800" b="1" dirty="0">
              <a:solidFill>
                <a:srgbClr val="FFFFFF"/>
              </a:solidFill>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1" y="0"/>
            <a:ext cx="3241675" cy="6858000"/>
          </a:xfrm>
        </p:spPr>
        <p:txBody>
          <a:bodyPr/>
          <a:lstStyle/>
          <a:p>
            <a:pPr algn="r" eaLnBrk="1" hangingPunct="1"/>
            <a:r>
              <a:rPr lang="ar-JO" sz="3200" dirty="0">
                <a:solidFill>
                  <a:srgbClr val="FFFFFF"/>
                </a:solidFill>
              </a:rPr>
              <a:t>كان على داود أن يهرب إلى البرية حتى يتجنب الحرب بينه و بين أبشالوم و بكى في وادي قدرون</a:t>
            </a:r>
            <a:br>
              <a:rPr lang="en-US" sz="3200" dirty="0">
                <a:solidFill>
                  <a:srgbClr val="FFFFFF"/>
                </a:solidFill>
              </a:rPr>
            </a:br>
            <a:br>
              <a:rPr lang="en-US" sz="3200" dirty="0">
                <a:solidFill>
                  <a:srgbClr val="FFFFFF"/>
                </a:solidFill>
              </a:rPr>
            </a:br>
            <a:r>
              <a:rPr lang="ar-JO" sz="3200" dirty="0">
                <a:solidFill>
                  <a:srgbClr val="FFFFFF"/>
                </a:solidFill>
              </a:rPr>
              <a:t>2 صموئيل 15 </a:t>
            </a:r>
            <a:endParaRPr lang="en-US" sz="3200" dirty="0">
              <a:solidFill>
                <a:srgbClr val="FFFFFF"/>
              </a:solidFill>
            </a:endParaRP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33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ea typeface="Osaka" charset="0"/>
                <a:cs typeface="Arial" panose="020B0604020202020204" pitchFamily="34" charset="0"/>
              </a:rPr>
              <a:t>2 صموئيل 16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399290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1" name="Rectangle 2"/>
          <p:cNvSpPr>
            <a:spLocks noGrp="1" noChangeArrowheads="1"/>
          </p:cNvSpPr>
          <p:nvPr>
            <p:ph type="title"/>
          </p:nvPr>
        </p:nvSpPr>
        <p:spPr>
          <a:xfrm>
            <a:off x="0" y="5085185"/>
            <a:ext cx="9144000" cy="1656184"/>
          </a:xfrm>
          <a:solidFill>
            <a:schemeClr val="bg1"/>
          </a:solidFill>
        </p:spPr>
        <p:txBody>
          <a:bodyPr anchor="t"/>
          <a:lstStyle/>
          <a:p>
            <a:pPr algn="ctr" eaLnBrk="1" hangingPunct="1">
              <a:defRPr/>
            </a:pPr>
            <a:r>
              <a:rPr lang="ar-JO" sz="3600" dirty="0">
                <a:solidFill>
                  <a:srgbClr val="FFFFFF"/>
                </a:solidFill>
                <a:effectLst>
                  <a:glow rad="317500">
                    <a:schemeClr val="bg1"/>
                  </a:glow>
                </a:effectLst>
              </a:rPr>
              <a:t>قاوم شمعي داود برمي الحجارة عليه, لكن داود رفض أن يعاقب شمعي (2 صموئيل 16 : 5 – 14)</a:t>
            </a:r>
            <a:endParaRPr lang="en-US" sz="3600" dirty="0">
              <a:solidFill>
                <a:srgbClr val="FFFFFF"/>
              </a:solidFill>
              <a:effectLst>
                <a:glow rad="317500">
                  <a:schemeClr val="bg1"/>
                </a:glow>
              </a:effectLst>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wal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end view to nw.jpg"/>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11508</TotalTime>
  <Words>3811</Words>
  <Application>Microsoft Macintosh PowerPoint</Application>
  <PresentationFormat>On-screen Show (4:3)</PresentationFormat>
  <Paragraphs>615</Paragraphs>
  <Slides>138</Slides>
  <Notes>64</Notes>
  <HiddenSlides>0</HiddenSlides>
  <MMClips>0</MMClips>
  <ScaleCrop>false</ScaleCrop>
  <HeadingPairs>
    <vt:vector size="6" baseType="variant">
      <vt:variant>
        <vt:lpstr>Fonts Used</vt:lpstr>
      </vt:variant>
      <vt:variant>
        <vt:i4>21</vt:i4>
      </vt:variant>
      <vt:variant>
        <vt:lpstr>Theme</vt:lpstr>
      </vt:variant>
      <vt:variant>
        <vt:i4>18</vt:i4>
      </vt:variant>
      <vt:variant>
        <vt:lpstr>Slide Titles</vt:lpstr>
      </vt:variant>
      <vt:variant>
        <vt:i4>138</vt:i4>
      </vt:variant>
    </vt:vector>
  </HeadingPairs>
  <TitlesOfParts>
    <vt:vector size="177" baseType="lpstr">
      <vt:lpstr>B VAG Rounded Bold</vt:lpstr>
      <vt:lpstr>BONES</vt:lpstr>
      <vt:lpstr>Chicago</vt:lpstr>
      <vt:lpstr>ＭＳ Ｐゴシック</vt:lpstr>
      <vt:lpstr>Osaka</vt:lpstr>
      <vt:lpstr>Times</vt:lpstr>
      <vt:lpstr>Arial</vt:lpstr>
      <vt:lpstr>Arial Black</vt:lpstr>
      <vt:lpstr>Bookman Old Style</vt:lpstr>
      <vt:lpstr>Calibri</vt:lpstr>
      <vt:lpstr>Comic Sans MS</vt:lpstr>
      <vt:lpstr>Copperplate Gothic Bold</vt:lpstr>
      <vt:lpstr>Garamond</vt:lpstr>
      <vt:lpstr>Helvetica</vt:lpstr>
      <vt:lpstr>Helvetica Neue Black Condensed</vt:lpstr>
      <vt:lpstr>Impact</vt:lpstr>
      <vt:lpstr>Matura MT Script Capitals</vt:lpstr>
      <vt:lpstr>Monotype Sorts</vt:lpstr>
      <vt:lpstr>Tahoma</vt:lpstr>
      <vt:lpstr>Times New Roman</vt:lpstr>
      <vt:lpstr>Wingdings</vt:lpstr>
      <vt:lpstr>Default Design</vt:lpstr>
      <vt:lpstr>Notebook</vt:lpstr>
      <vt:lpstr>Fireworks</vt:lpstr>
      <vt:lpstr>1_Default Design</vt:lpstr>
      <vt:lpstr>1_Fireworks</vt:lpstr>
      <vt:lpstr>Orbit</vt:lpstr>
      <vt:lpstr>49_Blank Presentation</vt:lpstr>
      <vt:lpstr>1_Stream</vt:lpstr>
      <vt:lpstr>2_Stream</vt:lpstr>
      <vt:lpstr>2_Refined</vt:lpstr>
      <vt:lpstr>50_Blank Presentation</vt:lpstr>
      <vt:lpstr>3_Default Design</vt:lpstr>
      <vt:lpstr>4_Default Design</vt:lpstr>
      <vt:lpstr>Blank Presentation</vt:lpstr>
      <vt:lpstr>untitled 3</vt:lpstr>
      <vt:lpstr>1_Blank Presentation</vt:lpstr>
      <vt:lpstr>9_Default Design</vt:lpstr>
      <vt:lpstr>White</vt:lpstr>
      <vt:lpstr>كن لطيفاً</vt:lpstr>
      <vt:lpstr>هناك حاجة للطف</vt:lpstr>
      <vt:lpstr>اللطف</vt:lpstr>
      <vt:lpstr>كيف يقدم الله اللطف لنا حتى نكون لطفاء نحو الآخرين؟</vt:lpstr>
      <vt:lpstr>الخلفية</vt:lpstr>
      <vt:lpstr>الإنتقال رقم 1</vt:lpstr>
      <vt:lpstr>الإنتقال رقم 2</vt:lpstr>
      <vt:lpstr>الإنتقال رقم 3 من شاول إلى داود</vt:lpstr>
      <vt:lpstr>كيف سيتجاوب داود؟</vt:lpstr>
      <vt:lpstr>كيف يقدم الله اللطف لنا حتى نكون لطفاء نحو الآخرين؟</vt:lpstr>
      <vt:lpstr>1. لطف الله يعطينا قادة (1 – 10)</vt:lpstr>
      <vt:lpstr>قاد الله إسرائيل لجعل داود ملكًا على مملكة دائمة متجددة (2 صم 1-10).</vt:lpstr>
      <vt:lpstr>2 صموئيل 1 </vt:lpstr>
      <vt:lpstr>جدول 2 صموئيل 1 - 10</vt:lpstr>
      <vt:lpstr>مات شاول مع أبنائه يوناثان, أبيناداب و ملكيشوع           (1 صم 31 : 2)</vt:lpstr>
      <vt:lpstr> قتل شاول نفسه     (1 صم 31 : 4)  لكن عماليقياً كذب و قال أنه هو من قتله (2 صم 1 : 10)</vt:lpstr>
      <vt:lpstr>الحزن على شاول (1 : 17)</vt:lpstr>
      <vt:lpstr>رثى داود موت شاول و ابنائه (2 صم 1 : 17 - 27)</vt:lpstr>
      <vt:lpstr>جبل جلبوع اليوم</vt:lpstr>
      <vt:lpstr>2 صموئيل 2 </vt:lpstr>
      <vt:lpstr>داود يهزم أبنير</vt:lpstr>
      <vt:lpstr>2 صموئيل 3 </vt:lpstr>
      <vt:lpstr>صرف أبنير (3 : 21)</vt:lpstr>
      <vt:lpstr>2 صموئيل 4 </vt:lpstr>
      <vt:lpstr>قتل داود قتلة إيشبوشث لمعاقبة الاستيلاء على مملكته بالقوة (2 صم 4).</vt:lpstr>
      <vt:lpstr>2 صموئيل 5 </vt:lpstr>
      <vt:lpstr>الإصحاحات 5 – 10 تظهر داود على كل إسرائيل في أورشليم مع أمور جديدة</vt:lpstr>
      <vt:lpstr>داود :        حبرون إلى أورشليم</vt:lpstr>
      <vt:lpstr>الموقع  المركزي</vt:lpstr>
      <vt:lpstr>كانت أورشليم مدينة حدودية</vt:lpstr>
      <vt:lpstr>كان لأورشليم مساحة للتوسع شمالاً لبناء هيكل</vt:lpstr>
      <vt:lpstr>2 صموئيل 6 </vt:lpstr>
      <vt:lpstr>أحضر داود الملك تابوت العهد إلى أورشليم  (2 صموئيل 6 : 5 - 15)</vt:lpstr>
      <vt:lpstr>دتزد و تابوت العهد (2 صم 6)</vt:lpstr>
      <vt:lpstr>2 صموئيل 7 </vt:lpstr>
      <vt:lpstr>الكلمة المفتاحية</vt:lpstr>
      <vt:lpstr>الآية المفتاحية</vt:lpstr>
      <vt:lpstr>بيت داود : أنا أبني لك بيتاً </vt:lpstr>
      <vt:lpstr>لكن من سيبني الهيكل؟</vt:lpstr>
      <vt:lpstr>آية مفتاحية 2 صموئيل 7 : 12 – 13 </vt:lpstr>
      <vt:lpstr>وعود العهد الداوودي</vt:lpstr>
      <vt:lpstr>العهد الداوودي</vt:lpstr>
      <vt:lpstr>كيف يرتبط العهد الداوودي  بيسوع؟</vt:lpstr>
      <vt:lpstr>يسوع هو  ابن داود الموعود </vt:lpstr>
      <vt:lpstr>وعود العهد الداوودي</vt:lpstr>
      <vt:lpstr>المسيا من نسل يهوذا</vt:lpstr>
      <vt:lpstr> ما هو خط نسل المسيا؟</vt:lpstr>
      <vt:lpstr>الملكوت في متى 1</vt:lpstr>
      <vt:lpstr>يقول متى أن يسوع ملك</vt:lpstr>
      <vt:lpstr>2 صموئيل 8 </vt:lpstr>
      <vt:lpstr>انتصارات داود</vt:lpstr>
      <vt:lpstr>حدود جديدة (2 صم 8)</vt:lpstr>
      <vt:lpstr>2 صموئيل 9 </vt:lpstr>
      <vt:lpstr>ابن جديد (2 صم 9)</vt:lpstr>
      <vt:lpstr>2 صموئيل 10 </vt:lpstr>
      <vt:lpstr>دول جديدة  تابعة لداود</vt:lpstr>
      <vt:lpstr>انتصارات داود</vt:lpstr>
      <vt:lpstr> كان الله لطيفاً بأن أعطى يسوع ملكاً</vt:lpstr>
      <vt:lpstr>نحن نريد الديمقراطية</vt:lpstr>
      <vt:lpstr>نحن نفضل الديمقراطية لكن الله يأمر بالملكية</vt:lpstr>
      <vt:lpstr>الحكم من روما؟</vt:lpstr>
      <vt:lpstr>أورشليم</vt:lpstr>
      <vt:lpstr>1000 سنة</vt:lpstr>
      <vt:lpstr>كيف يمثل الله اللطف نحونا بحيث نكون لطفاء نحو الآخرين؟</vt:lpstr>
      <vt:lpstr>1. لطف الله يعطينا قادة (2 صم 1 – 10)</vt:lpstr>
      <vt:lpstr>2. لطف الله يعطينا تأديب (2 صم 11 – 24)</vt:lpstr>
      <vt:lpstr>2 صموئيل 11 </vt:lpstr>
      <vt:lpstr>عندما تكون الحياة جيدة جداً فاحترس</vt:lpstr>
      <vt:lpstr>الإصحاح 11 = الإفلاس</vt:lpstr>
      <vt:lpstr>ذهن عاطل</vt:lpstr>
      <vt:lpstr>بثشبع تستحم</vt:lpstr>
      <vt:lpstr>الخاتمة الختمية</vt:lpstr>
      <vt:lpstr>PowerPoint Presentation</vt:lpstr>
      <vt:lpstr>فسقط بعض الشعب من عبيد داود و مات أوريا الحثي أيضاً (2 صم 11 : 17)</vt:lpstr>
      <vt:lpstr>Amman Citadel northern wall from west</vt:lpstr>
      <vt:lpstr>Amman Citadel northern end view to nw</vt:lpstr>
      <vt:lpstr>الحزن الذي سببه داود</vt:lpstr>
      <vt:lpstr>2 صموئيل 12 </vt:lpstr>
      <vt:lpstr>أنت هو الرجل</vt:lpstr>
      <vt:lpstr>موت ابن بثشبع</vt:lpstr>
      <vt:lpstr>طفلهم يموت</vt:lpstr>
      <vt:lpstr>نسل داود</vt:lpstr>
      <vt:lpstr>مشاكل عائلية</vt:lpstr>
      <vt:lpstr>2 صموئيل 13 </vt:lpstr>
      <vt:lpstr>أمنون و ثامار</vt:lpstr>
      <vt:lpstr>لكن أبشالوم الأخ غير الشقيق لأمنون كان الأخ الشقيق لثامار</vt:lpstr>
      <vt:lpstr>قام أبشالوم بقتل أمنون بعد سنتين</vt:lpstr>
      <vt:lpstr>نعى داود موت أمنون (2 صموئيل 13 : 37) </vt:lpstr>
      <vt:lpstr>2 صموئيل 14 </vt:lpstr>
      <vt:lpstr>حكمة المرأة التقوعية ( 2 صموئيل 14)</vt:lpstr>
      <vt:lpstr>2 صموئيل 15 </vt:lpstr>
      <vt:lpstr>PowerPoint Presentation</vt:lpstr>
      <vt:lpstr>PowerPoint Presentation</vt:lpstr>
      <vt:lpstr>أي نوع من الملك سيصبح داود عندما يتمتع لاحقًا بنفس القوة التي يتمتع بها شاول؟ كيف يرد على الملك الثالث ابشالوم؟</vt:lpstr>
      <vt:lpstr>"كان داود وصادوق وحيدين مرة أخرى." والآن ، ماذا ستفعل يا داود؟ في شبابك ، لم تتكلم بكلمة ضد ملك لا يستحق. ماذا ستفعل الآن بشاب لا يستحق بنفس الدرجة؟ " أجاب داود: "هذه هي الأوقات التي أكرهها كثيرًا يا صادوق. ومع ذلك ، على الرغم من كل الأسباب ، أحكم على قلبي أولاً وأحكم ضد مصالحه. سأفعل ما فعلته تحت حكم شاول.</vt:lpstr>
      <vt:lpstr>PowerPoint Presentation</vt:lpstr>
      <vt:lpstr>كان على داود أن يهرب إلى البرية حتى يتجنب الحرب بينه و بين أبشالوم و بكى في وادي قدرون  2 صموئيل 15 </vt:lpstr>
      <vt:lpstr>2 صموئيل 16 </vt:lpstr>
      <vt:lpstr>قاوم شمعي داود برمي الحجارة عليه, لكن داود رفض أن يعاقب شمعي (2 صموئيل 16 : 5 – 14)</vt:lpstr>
      <vt:lpstr>2 صموئيل 17 </vt:lpstr>
      <vt:lpstr>يعطي أخيتوفل نصيحة جيدة لأبشالوم لملاحقة داود في الحال (2 صم 17: 1-4)</vt:lpstr>
      <vt:lpstr>يعطي حوشاي نصيحة سيئة لأبشالوم لملاحقة داود فيما بعد (2 صم 17: 5-14)</vt:lpstr>
      <vt:lpstr>2 صموئيل 18 </vt:lpstr>
      <vt:lpstr>يوم سيء بسبب شعر أبشالوم (18 : 9)</vt:lpstr>
      <vt:lpstr>PowerPoint Presentation</vt:lpstr>
      <vt:lpstr>2 صم   18 : 33</vt:lpstr>
      <vt:lpstr>2 صموئيل 19 </vt:lpstr>
      <vt:lpstr>المملكة   المنقسمة</vt:lpstr>
      <vt:lpstr>حزن في غير محله</vt:lpstr>
      <vt:lpstr>2 صموئيل 20 </vt:lpstr>
      <vt:lpstr>سنوات داود الأخيرة</vt:lpstr>
      <vt:lpstr>2 صموئيل 21 </vt:lpstr>
      <vt:lpstr>جدول الملحق</vt:lpstr>
      <vt:lpstr>2 صموئيل 22 </vt:lpstr>
      <vt:lpstr>PowerPoint Presentation</vt:lpstr>
      <vt:lpstr>2 صموئيل 23 </vt:lpstr>
      <vt:lpstr>“رجال داود الأبطال“ جيمس تيسوت (1836 – 1902)</vt:lpstr>
      <vt:lpstr>2 صموئيل 23 : 8 - 11</vt:lpstr>
      <vt:lpstr>فتأوه داود و قال : من يسقيني ماء من بئر بيت لحم التي عند الباب فشق الأبطال الثلاثة محلة الفلسطينيين و استقوا ماء من بئر بيت لحم التي عند الباب و حملوه و أتوا به إلى داود فلم يشأ ان يشربه بل سكبه للرب (2 صموئيل 23 : 15 – 16)</vt:lpstr>
      <vt:lpstr>2 صموئيل 24 </vt:lpstr>
      <vt:lpstr>بيدر أرونة (2 صم 24 : 18 - 19)</vt:lpstr>
      <vt:lpstr>هيكل إسرائيل الأول</vt:lpstr>
      <vt:lpstr>أظهر الله لطفه نحونا من خلال تأديبه</vt:lpstr>
      <vt:lpstr>3. داود يمثل يسوع</vt:lpstr>
      <vt:lpstr>داود إلى يسوع</vt:lpstr>
      <vt:lpstr>ميخا 4 : 6 - 7</vt:lpstr>
      <vt:lpstr>ميخا 4 : 8 </vt:lpstr>
      <vt:lpstr>كيف يظهر الله لطفه نحونا بحيث نكون لطفاء نحو الآخرين؟</vt:lpstr>
      <vt:lpstr>فكرة رئيسية في 2 صموئيل</vt:lpstr>
      <vt:lpstr>1. لطف الله يعطينا قادة (2 صم 1 – 10)</vt:lpstr>
      <vt:lpstr>2. لطف الله يعطينا تأديب (2 صم 11 – 24)</vt:lpstr>
      <vt:lpstr>3. داود يمثل يسوع</vt:lpstr>
      <vt:lpstr>كيف تتجاوب مع لطف الله في يسوع؟</vt:lpstr>
      <vt:lpstr>Kindness</vt:lpstr>
      <vt:lpstr>اللطف</vt:lpstr>
      <vt:lpstr>لا يوجد تمرين للقلب أفضل من النزول للأسفل ورفع الناس للأعلى  جون هولمز</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342</cp:revision>
  <dcterms:created xsi:type="dcterms:W3CDTF">2003-09-24T23:42:28Z</dcterms:created>
  <dcterms:modified xsi:type="dcterms:W3CDTF">2024-03-13T14:17:09Z</dcterms:modified>
</cp:coreProperties>
</file>